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bwsmithconsulting.sharepoint.com/sites/allcompany/Shared%20Documents/Current%20Client%20Work/Proposals%20Starting%202021/Tolland%20Human%20Services/Adult%20Community%20Survey/Town%20of%20Tolland%20Survey%20of%20Adult%20Community%20Members%202022_2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F0-4F2F-A78A-791D330703A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6F0-4F2F-A78A-791D330703A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6F0-4F2F-A78A-791D330703A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6F0-4F2F-A78A-791D330703A3}"/>
              </c:ext>
            </c:extLst>
          </c:dPt>
          <c:dLbls>
            <c:dLbl>
              <c:idx val="0"/>
              <c:layout>
                <c:manualLayout>
                  <c:x val="-1.8382396802672479E-2"/>
                  <c:y val="4.20159973604597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82575757575757"/>
                      <c:h val="0.13402702132253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6F0-4F2F-A78A-791D330703A3}"/>
                </c:ext>
              </c:extLst>
            </c:dLbl>
            <c:dLbl>
              <c:idx val="1"/>
              <c:layout>
                <c:manualLayout>
                  <c:x val="-2.6041666666666668E-2"/>
                  <c:y val="6.162161899886647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6F0-4F2F-A78A-791D330703A3}"/>
                </c:ext>
              </c:extLst>
            </c:dLbl>
            <c:dLbl>
              <c:idx val="3"/>
              <c:layout>
                <c:manualLayout>
                  <c:x val="2.130681818181818E-2"/>
                  <c:y val="-0.1740810736717993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82899367692676"/>
                      <c:h val="0.27044830940845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6F0-4F2F-A78A-791D330703A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'[Town of Tolland Survey of Adult Community Members 2022_2.xlsx]PivotsQ1-Q4'!$E$3:$E$6</c:f>
              <c:strCache>
                <c:ptCount val="4"/>
                <c:pt idx="0">
                  <c:v>2 years</c:v>
                </c:pt>
                <c:pt idx="1">
                  <c:v>3-5 years</c:v>
                </c:pt>
                <c:pt idx="2">
                  <c:v>6-15 years</c:v>
                </c:pt>
                <c:pt idx="3">
                  <c:v>15 or more years</c:v>
                </c:pt>
              </c:strCache>
            </c:strRef>
          </c:cat>
          <c:val>
            <c:numRef>
              <c:f>'[Town of Tolland Survey of Adult Community Members 2022_2.xlsx]PivotsQ1-Q4'!$F$3:$F$6</c:f>
              <c:numCache>
                <c:formatCode>0.00%</c:formatCode>
                <c:ptCount val="4"/>
                <c:pt idx="0">
                  <c:v>8.505154639175258E-2</c:v>
                </c:pt>
                <c:pt idx="1">
                  <c:v>0.17268041237113402</c:v>
                </c:pt>
                <c:pt idx="2">
                  <c:v>0.25</c:v>
                </c:pt>
                <c:pt idx="3">
                  <c:v>0.49226804123711343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F0-4F2F-A78A-791D33070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2022_2.xlsx]PivotsQ9-Q12'!$G$4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42-4AFB-ABBE-CAD26486251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42-4AFB-ABBE-CAD26486251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42-4AFB-ABBE-CAD2648625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'[Town of Tolland Survey of Adult Community Members 2022_2.xlsx]PivotsQ9-Q12'!$E$5:$F$9</c:f>
              <c:multiLvlStrCache>
                <c:ptCount val="5"/>
                <c:lvl>
                  <c:pt idx="0">
                    <c:v>for Adults</c:v>
                  </c:pt>
                  <c:pt idx="1">
                    <c:v>for Children and Teens</c:v>
                  </c:pt>
                  <c:pt idx="2">
                    <c:v>for Adults</c:v>
                  </c:pt>
                  <c:pt idx="3">
                    <c:v>for Children and Teens</c:v>
                  </c:pt>
                </c:lvl>
                <c:lvl>
                  <c:pt idx="0">
                    <c:v>In the area around Tolland</c:v>
                  </c:pt>
                  <c:pt idx="2">
                    <c:v>In Tolland</c:v>
                  </c:pt>
                  <c:pt idx="4">
                    <c:v>No</c:v>
                  </c:pt>
                </c:lvl>
              </c:multiLvlStrCache>
            </c:multiLvlStrRef>
          </c:cat>
          <c:val>
            <c:numRef>
              <c:f>'[Town of Tolland Survey of Adult Community Members 2022_2.xlsx]PivotsQ9-Q12'!$G$5:$G$9</c:f>
              <c:numCache>
                <c:formatCode>0.0%</c:formatCode>
                <c:ptCount val="5"/>
                <c:pt idx="0">
                  <c:v>0.39153439153439151</c:v>
                </c:pt>
                <c:pt idx="1">
                  <c:v>0.32804232804232802</c:v>
                </c:pt>
                <c:pt idx="2">
                  <c:v>0.16137566137566137</c:v>
                </c:pt>
                <c:pt idx="3">
                  <c:v>9.2592592592592587E-2</c:v>
                </c:pt>
                <c:pt idx="4">
                  <c:v>0.44708994708994709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42-4AFB-ABBE-CAD264862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1757747936"/>
        <c:axId val="1757745440"/>
      </c:barChart>
      <c:catAx>
        <c:axId val="175774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57745440"/>
        <c:crosses val="autoZero"/>
        <c:auto val="1"/>
        <c:lblAlgn val="ctr"/>
        <c:lblOffset val="100"/>
        <c:noMultiLvlLbl val="0"/>
      </c:catAx>
      <c:valAx>
        <c:axId val="175774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577479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2022_2.xlsx]PivotsQ9-Q12'!$F$33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66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7C-4E26-B382-CE362573CD3D}"/>
              </c:ext>
            </c:extLst>
          </c:dPt>
          <c:dPt>
            <c:idx val="1"/>
            <c:invertIfNegative val="0"/>
            <c:bubble3D val="0"/>
            <c:spPr>
              <a:solidFill>
                <a:srgbClr val="339966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7C-4E26-B382-CE362573CD3D}"/>
              </c:ext>
            </c:extLst>
          </c:dPt>
          <c:dPt>
            <c:idx val="2"/>
            <c:invertIfNegative val="0"/>
            <c:bubble3D val="0"/>
            <c:spPr>
              <a:solidFill>
                <a:srgbClr val="006666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7C-4E26-B382-CE362573CD3D}"/>
              </c:ext>
            </c:extLst>
          </c:dPt>
          <c:dPt>
            <c:idx val="3"/>
            <c:invertIfNegative val="0"/>
            <c:bubble3D val="0"/>
            <c:spPr>
              <a:solidFill>
                <a:srgbClr val="339966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7C-4E26-B382-CE362573CD3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7C-4E26-B382-CE362573C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'[Town of Tolland Survey of Adult Community Members 2022_2.xlsx]PivotsQ9-Q12'!$D$34:$E$38</c:f>
              <c:multiLvlStrCache>
                <c:ptCount val="5"/>
                <c:lvl>
                  <c:pt idx="0">
                    <c:v>for Adults</c:v>
                  </c:pt>
                  <c:pt idx="1">
                    <c:v>for Children and Teens</c:v>
                  </c:pt>
                  <c:pt idx="2">
                    <c:v>for Adults</c:v>
                  </c:pt>
                  <c:pt idx="3">
                    <c:v>for Children and Teens</c:v>
                  </c:pt>
                </c:lvl>
                <c:lvl>
                  <c:pt idx="0">
                    <c:v>In the area around Tolland</c:v>
                  </c:pt>
                  <c:pt idx="2">
                    <c:v>In Tolland</c:v>
                  </c:pt>
                  <c:pt idx="4">
                    <c:v>No</c:v>
                  </c:pt>
                </c:lvl>
              </c:multiLvlStrCache>
            </c:multiLvlStrRef>
          </c:cat>
          <c:val>
            <c:numRef>
              <c:f>'[Town of Tolland Survey of Adult Community Members 2022_2.xlsx]PivotsQ9-Q12'!$F$34:$F$38</c:f>
              <c:numCache>
                <c:formatCode>0.0%</c:formatCode>
                <c:ptCount val="5"/>
                <c:pt idx="0">
                  <c:v>0.455026455026455</c:v>
                </c:pt>
                <c:pt idx="1">
                  <c:v>0.3968253968253968</c:v>
                </c:pt>
                <c:pt idx="2">
                  <c:v>0.17724867724867724</c:v>
                </c:pt>
                <c:pt idx="3">
                  <c:v>9.7883597883597878E-2</c:v>
                </c:pt>
                <c:pt idx="4">
                  <c:v>0.35449735449735448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7C-4E26-B382-CE362573C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1083376096"/>
        <c:axId val="1083377344"/>
      </c:barChart>
      <c:catAx>
        <c:axId val="108337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83377344"/>
        <c:crosses val="autoZero"/>
        <c:auto val="1"/>
        <c:lblAlgn val="ctr"/>
        <c:lblOffset val="100"/>
        <c:noMultiLvlLbl val="0"/>
      </c:catAx>
      <c:valAx>
        <c:axId val="10833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8337609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78523879118019"/>
          <c:y val="2.7638190954773871E-2"/>
          <c:w val="0.48259157421708493"/>
          <c:h val="0.89624777430459379"/>
        </c:manualLayout>
      </c:layout>
      <c:barChart>
        <c:barDir val="bar"/>
        <c:grouping val="clustered"/>
        <c:varyColors val="0"/>
        <c:ser>
          <c:idx val="1"/>
          <c:order val="1"/>
          <c:spPr>
            <a:solidFill>
              <a:srgbClr val="A50021">
                <a:alpha val="65000"/>
              </a:srgbClr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bg1">
                  <a:lumMod val="50000"/>
                  <a:alpha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26-4399-AF83-77ED150D9B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2022_2.xlsx]PivotsQ9-Q12'!$E$63:$E$77</c:f>
              <c:strCache>
                <c:ptCount val="15"/>
                <c:pt idx="0">
                  <c:v>Long wait until can be seen by a provider who serves children or teens</c:v>
                </c:pt>
                <c:pt idx="1">
                  <c:v>Long wait until can be seen by a provider who serves adults</c:v>
                </c:pt>
                <c:pt idx="2">
                  <c:v>Concerns about stigma/worried what others might think</c:v>
                </c:pt>
                <c:pt idx="3">
                  <c:v>Not sure where to call</c:v>
                </c:pt>
                <c:pt idx="4">
                  <c:v>Available providers do not take insurance</c:v>
                </c:pt>
                <c:pt idx="5">
                  <c:v>Cost, even with insurance, is too high</c:v>
                </c:pt>
                <c:pt idx="6">
                  <c:v>The hours providers are available conflict with work or school</c:v>
                </c:pt>
                <c:pt idx="7">
                  <c:v>Lack of providers that address specialized needs (i.e. eating disorders,  LGBTQ, ADHD etc.)</c:v>
                </c:pt>
                <c:pt idx="8">
                  <c:v>Belief that programs such as this do not work or help</c:v>
                </c:pt>
                <c:pt idx="9">
                  <c:v>Lack of providers with experience with diverse race, ethnicity, or cultural backgrounds</c:v>
                </c:pt>
                <c:pt idx="10">
                  <c:v>No access to insurance</c:v>
                </c:pt>
                <c:pt idx="11">
                  <c:v>Transportation to providers outside of Tolland</c:v>
                </c:pt>
                <c:pt idx="12">
                  <c:v>Lack of providers who speak languages other than English</c:v>
                </c:pt>
                <c:pt idx="13">
                  <c:v>Transportation to providers in Tolland</c:v>
                </c:pt>
                <c:pt idx="14">
                  <c:v>I don't know</c:v>
                </c:pt>
              </c:strCache>
            </c:strRef>
          </c:cat>
          <c:val>
            <c:numRef>
              <c:f>'[Town of Tolland Survey of Adult Community Members 2022_2.xlsx]PivotsQ9-Q12'!$G$63:$G$77</c:f>
              <c:numCache>
                <c:formatCode>0.0%</c:formatCode>
                <c:ptCount val="15"/>
                <c:pt idx="0">
                  <c:v>0.5</c:v>
                </c:pt>
                <c:pt idx="1">
                  <c:v>0.49206349206349204</c:v>
                </c:pt>
                <c:pt idx="2">
                  <c:v>0.48148148148148145</c:v>
                </c:pt>
                <c:pt idx="3">
                  <c:v>0.46031746031746029</c:v>
                </c:pt>
                <c:pt idx="4">
                  <c:v>0.42857142857142855</c:v>
                </c:pt>
                <c:pt idx="5">
                  <c:v>0.41798941798941797</c:v>
                </c:pt>
                <c:pt idx="6">
                  <c:v>0.3968253968253968</c:v>
                </c:pt>
                <c:pt idx="7">
                  <c:v>0.31481481481481483</c:v>
                </c:pt>
                <c:pt idx="8">
                  <c:v>0.21957671957671956</c:v>
                </c:pt>
                <c:pt idx="9">
                  <c:v>0.17989417989417988</c:v>
                </c:pt>
                <c:pt idx="10">
                  <c:v>0.14285714285714285</c:v>
                </c:pt>
                <c:pt idx="11">
                  <c:v>0.10317460317460317</c:v>
                </c:pt>
                <c:pt idx="12">
                  <c:v>8.4656084656084651E-2</c:v>
                </c:pt>
                <c:pt idx="13">
                  <c:v>6.3492063492063489E-2</c:v>
                </c:pt>
                <c:pt idx="14">
                  <c:v>0.10846560846560846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6-4399-AF83-77ED150D9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1781937792"/>
        <c:axId val="17819373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'[Town of Tolland Survey of Adult Community Members 2022_2.xlsx]PivotsQ9-Q12'!$E$63:$E$77</c15:sqref>
                        </c15:formulaRef>
                      </c:ext>
                    </c:extLst>
                    <c:strCache>
                      <c:ptCount val="15"/>
                      <c:pt idx="0">
                        <c:v>Long wait until can be seen by a provider who serves children or teens</c:v>
                      </c:pt>
                      <c:pt idx="1">
                        <c:v>Long wait until can be seen by a provider who serves adults</c:v>
                      </c:pt>
                      <c:pt idx="2">
                        <c:v>Concerns about stigma/worried what others might think</c:v>
                      </c:pt>
                      <c:pt idx="3">
                        <c:v>Not sure where to call</c:v>
                      </c:pt>
                      <c:pt idx="4">
                        <c:v>Available providers do not take insurance</c:v>
                      </c:pt>
                      <c:pt idx="5">
                        <c:v>Cost, even with insurance, is too high</c:v>
                      </c:pt>
                      <c:pt idx="6">
                        <c:v>The hours providers are available conflict with work or school</c:v>
                      </c:pt>
                      <c:pt idx="7">
                        <c:v>Lack of providers that address specialized needs (i.e. eating disorders,  LGBTQ, ADHD etc.)</c:v>
                      </c:pt>
                      <c:pt idx="8">
                        <c:v>Belief that programs such as this do not work or help</c:v>
                      </c:pt>
                      <c:pt idx="9">
                        <c:v>Lack of providers with experience with diverse race, ethnicity, or cultural backgrounds</c:v>
                      </c:pt>
                      <c:pt idx="10">
                        <c:v>No access to insurance</c:v>
                      </c:pt>
                      <c:pt idx="11">
                        <c:v>Transportation to providers outside of Tolland</c:v>
                      </c:pt>
                      <c:pt idx="12">
                        <c:v>Lack of providers who speak languages other than English</c:v>
                      </c:pt>
                      <c:pt idx="13">
                        <c:v>Transportation to providers in Tolland</c:v>
                      </c:pt>
                      <c:pt idx="14">
                        <c:v>I don't know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'[Town of Tolland Survey of Adult Community Members 2022_2.xlsx]PivotsQ9-Q12'!$F$63:$F$77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189</c:v>
                      </c:pt>
                      <c:pt idx="1">
                        <c:v>186</c:v>
                      </c:pt>
                      <c:pt idx="2">
                        <c:v>182</c:v>
                      </c:pt>
                      <c:pt idx="3">
                        <c:v>174</c:v>
                      </c:pt>
                      <c:pt idx="4">
                        <c:v>162</c:v>
                      </c:pt>
                      <c:pt idx="5">
                        <c:v>158</c:v>
                      </c:pt>
                      <c:pt idx="6">
                        <c:v>150</c:v>
                      </c:pt>
                      <c:pt idx="7">
                        <c:v>119</c:v>
                      </c:pt>
                      <c:pt idx="8">
                        <c:v>83</c:v>
                      </c:pt>
                      <c:pt idx="9">
                        <c:v>68</c:v>
                      </c:pt>
                      <c:pt idx="10">
                        <c:v>54</c:v>
                      </c:pt>
                      <c:pt idx="11">
                        <c:v>39</c:v>
                      </c:pt>
                      <c:pt idx="12">
                        <c:v>32</c:v>
                      </c:pt>
                      <c:pt idx="13">
                        <c:v>24</c:v>
                      </c:pt>
                      <c:pt idx="14">
                        <c:v>41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2B26-4399-AF83-77ED150D9B72}"/>
                  </c:ext>
                </c:extLst>
              </c15:ser>
            </c15:filteredBarSeries>
          </c:ext>
        </c:extLst>
      </c:barChart>
      <c:catAx>
        <c:axId val="1781937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937376"/>
        <c:crosses val="autoZero"/>
        <c:auto val="1"/>
        <c:lblAlgn val="ctr"/>
        <c:lblOffset val="100"/>
        <c:noMultiLvlLbl val="0"/>
      </c:catAx>
      <c:valAx>
        <c:axId val="17819373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8193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9F-4452-ABA5-5B39816266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2022_2.xlsx]PivotsQ9-Q12'!$E$141:$E$152</c:f>
              <c:strCache>
                <c:ptCount val="12"/>
                <c:pt idx="0">
                  <c:v>Not sure where to call</c:v>
                </c:pt>
                <c:pt idx="1">
                  <c:v>Other concerns take precedence over behavioral health treatment such as housing or food stability, physical health problems, etc.</c:v>
                </c:pt>
                <c:pt idx="2">
                  <c:v>Lack of family or social support to facilitate motivation to seek treatment</c:v>
                </c:pt>
                <c:pt idx="3">
                  <c:v>Cost, even with insurance, is too high</c:v>
                </c:pt>
                <c:pt idx="4">
                  <c:v>Concerns about stigma/worried what others might think</c:v>
                </c:pt>
                <c:pt idx="5">
                  <c:v>Available providers do not take insurance</c:v>
                </c:pt>
                <c:pt idx="6">
                  <c:v>Transportation to providers outside of Tolland</c:v>
                </c:pt>
                <c:pt idx="7">
                  <c:v>Lack of providers that address specialized needs (i.e. Veteran's supports, grief/loss)</c:v>
                </c:pt>
                <c:pt idx="8">
                  <c:v>Belief that programs such as this do not work or help</c:v>
                </c:pt>
                <c:pt idx="9">
                  <c:v>Transportation to providers in Tolland</c:v>
                </c:pt>
                <c:pt idx="10">
                  <c:v>No access to insurance</c:v>
                </c:pt>
                <c:pt idx="11">
                  <c:v>I don't know</c:v>
                </c:pt>
              </c:strCache>
            </c:strRef>
          </c:cat>
          <c:val>
            <c:numRef>
              <c:f>'[Town of Tolland Survey of Adult Community Members 2022_2.xlsx]PivotsQ9-Q12'!$G$141:$G$152</c:f>
              <c:numCache>
                <c:formatCode>0.0%</c:formatCode>
                <c:ptCount val="12"/>
                <c:pt idx="0">
                  <c:v>0.57407407407407407</c:v>
                </c:pt>
                <c:pt idx="1">
                  <c:v>0.55026455026455023</c:v>
                </c:pt>
                <c:pt idx="2">
                  <c:v>0.53174603174603174</c:v>
                </c:pt>
                <c:pt idx="3">
                  <c:v>0.44708994708994709</c:v>
                </c:pt>
                <c:pt idx="4">
                  <c:v>0.40740740740740738</c:v>
                </c:pt>
                <c:pt idx="5">
                  <c:v>0.3888888888888889</c:v>
                </c:pt>
                <c:pt idx="6">
                  <c:v>0.36507936507936506</c:v>
                </c:pt>
                <c:pt idx="7">
                  <c:v>0.34126984126984128</c:v>
                </c:pt>
                <c:pt idx="8">
                  <c:v>0.29365079365079366</c:v>
                </c:pt>
                <c:pt idx="9">
                  <c:v>0.26190476190476192</c:v>
                </c:pt>
                <c:pt idx="10">
                  <c:v>0.20899470899470898</c:v>
                </c:pt>
                <c:pt idx="11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9F-4452-ABA5-5B3981626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1374741327"/>
        <c:axId val="137473966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'[Town of Tolland Survey of Adult Community Members 2022_2.xlsx]PivotsQ9-Q12'!$E$141:$E$152</c15:sqref>
                        </c15:formulaRef>
                      </c:ext>
                    </c:extLst>
                    <c:strCache>
                      <c:ptCount val="12"/>
                      <c:pt idx="0">
                        <c:v>Not sure where to call</c:v>
                      </c:pt>
                      <c:pt idx="1">
                        <c:v>Other concerns take precedence over behavioral health treatment such as housing or food stability, physical health problems, etc.</c:v>
                      </c:pt>
                      <c:pt idx="2">
                        <c:v>Lack of family or social support to facilitate motivation to seek treatment</c:v>
                      </c:pt>
                      <c:pt idx="3">
                        <c:v>Cost, even with insurance, is too high</c:v>
                      </c:pt>
                      <c:pt idx="4">
                        <c:v>Concerns about stigma/worried what others might think</c:v>
                      </c:pt>
                      <c:pt idx="5">
                        <c:v>Available providers do not take insurance</c:v>
                      </c:pt>
                      <c:pt idx="6">
                        <c:v>Transportation to providers outside of Tolland</c:v>
                      </c:pt>
                      <c:pt idx="7">
                        <c:v>Lack of providers that address specialized needs (i.e. Veteran's supports, grief/loss)</c:v>
                      </c:pt>
                      <c:pt idx="8">
                        <c:v>Belief that programs such as this do not work or help</c:v>
                      </c:pt>
                      <c:pt idx="9">
                        <c:v>Transportation to providers in Tolland</c:v>
                      </c:pt>
                      <c:pt idx="10">
                        <c:v>No access to insurance</c:v>
                      </c:pt>
                      <c:pt idx="11">
                        <c:v>I don't know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'[Town of Tolland Survey of Adult Community Members 2022_2.xlsx]PivotsQ9-Q12'!$F$141:$F$152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217</c:v>
                      </c:pt>
                      <c:pt idx="1">
                        <c:v>208</c:v>
                      </c:pt>
                      <c:pt idx="2">
                        <c:v>201</c:v>
                      </c:pt>
                      <c:pt idx="3">
                        <c:v>169</c:v>
                      </c:pt>
                      <c:pt idx="4">
                        <c:v>154</c:v>
                      </c:pt>
                      <c:pt idx="5">
                        <c:v>147</c:v>
                      </c:pt>
                      <c:pt idx="6">
                        <c:v>138</c:v>
                      </c:pt>
                      <c:pt idx="7">
                        <c:v>129</c:v>
                      </c:pt>
                      <c:pt idx="8">
                        <c:v>111</c:v>
                      </c:pt>
                      <c:pt idx="9">
                        <c:v>99</c:v>
                      </c:pt>
                      <c:pt idx="10">
                        <c:v>79</c:v>
                      </c:pt>
                      <c:pt idx="11">
                        <c:v>54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79F-4452-ABA5-5B39816266C5}"/>
                  </c:ext>
                </c:extLst>
              </c15:ser>
            </c15:filteredBarSeries>
          </c:ext>
        </c:extLst>
      </c:barChart>
      <c:catAx>
        <c:axId val="137474132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739663"/>
        <c:crosses val="autoZero"/>
        <c:auto val="1"/>
        <c:lblAlgn val="ctr"/>
        <c:lblOffset val="100"/>
        <c:noMultiLvlLbl val="0"/>
      </c:catAx>
      <c:valAx>
        <c:axId val="13747396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74741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2022_2.xlsx]PivotsQ13-19!PivotTable38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'PivotsQ13-19'!$B$4</c:f>
              <c:strCache>
                <c:ptCount val="1"/>
                <c:pt idx="0">
                  <c:v>Total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15"/>
            <c:spPr>
              <a:solidFill>
                <a:srgbClr val="C3BAD0"/>
              </a:solidFill>
              <a:ln w="127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45-4127-91E8-013622857084}"/>
              </c:ext>
            </c:extLst>
          </c:dPt>
          <c:dPt>
            <c:idx val="1"/>
            <c:bubble3D val="0"/>
            <c:explosion val="6"/>
            <c:spPr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45-4127-91E8-013622857084}"/>
              </c:ext>
            </c:extLst>
          </c:dPt>
          <c:dLbls>
            <c:dLbl>
              <c:idx val="0"/>
              <c:layout>
                <c:manualLayout>
                  <c:x val="0.21803870324854649"/>
                  <c:y val="-3.1313515546921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38080791055677"/>
                      <c:h val="0.16935139748239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145-4127-91E8-013622857084}"/>
                </c:ext>
              </c:extLst>
            </c:dLbl>
            <c:dLbl>
              <c:idx val="1"/>
              <c:layout>
                <c:manualLayout>
                  <c:x val="-0.21954560973606996"/>
                  <c:y val="-4.69301520817191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1350952547649"/>
                      <c:h val="0.16935139748239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45-4127-91E8-0136228570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'PivotsQ13-19'!$A$5:$A$7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'PivotsQ13-19'!$B$5:$B$7</c:f>
              <c:numCache>
                <c:formatCode>0.00%</c:formatCode>
                <c:ptCount val="2"/>
                <c:pt idx="0">
                  <c:v>0.53887399463806973</c:v>
                </c:pt>
                <c:pt idx="1">
                  <c:v>0.46112600536193027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45-4127-91E8-013622857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dirty="0"/>
              <a:t>%</a:t>
            </a:r>
            <a:r>
              <a:rPr lang="en-US" baseline="0" dirty="0"/>
              <a:t> </a:t>
            </a:r>
            <a:r>
              <a:rPr lang="en-US" dirty="0"/>
              <a:t>Concerned/ Extremely concerned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2022_2.xlsx]PivotsQ13-19'!$F$13</c:f>
              <c:strCache>
                <c:ptCount val="1"/>
                <c:pt idx="0">
                  <c:v>Concerned/ Extremely concerned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04A7B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19-424D-BA86-44F7A94D8C19}"/>
              </c:ext>
            </c:extLst>
          </c:dPt>
          <c:dPt>
            <c:idx val="1"/>
            <c:invertIfNegative val="0"/>
            <c:bubble3D val="0"/>
            <c:spPr>
              <a:solidFill>
                <a:srgbClr val="604A7B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19-424D-BA86-44F7A94D8C1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2022_2.xlsx]PivotsQ13-19'!$E$14:$E$22</c:f>
              <c:strCache>
                <c:ptCount val="9"/>
                <c:pt idx="0">
                  <c:v>Mental Health</c:v>
                </c:pt>
                <c:pt idx="1">
                  <c:v>Suicidal Ideation</c:v>
                </c:pt>
                <c:pt idx="3">
                  <c:v>Alcohol use</c:v>
                </c:pt>
                <c:pt idx="4">
                  <c:v>Marijuana use</c:v>
                </c:pt>
                <c:pt idx="5">
                  <c:v>Prescription drug misuse</c:v>
                </c:pt>
                <c:pt idx="6">
                  <c:v>Nicotine use</c:v>
                </c:pt>
                <c:pt idx="7">
                  <c:v>Tobacco use</c:v>
                </c:pt>
                <c:pt idx="8">
                  <c:v>Illicit drug use</c:v>
                </c:pt>
              </c:strCache>
            </c:strRef>
          </c:cat>
          <c:val>
            <c:numRef>
              <c:f>'[Town of Tolland Survey of Adult Community Members 2022_2.xlsx]PivotsQ13-19'!$F$14:$F$22</c:f>
              <c:numCache>
                <c:formatCode>0.00%</c:formatCode>
                <c:ptCount val="9"/>
                <c:pt idx="0">
                  <c:v>0.74404761904761907</c:v>
                </c:pt>
                <c:pt idx="1">
                  <c:v>0.55882352941176472</c:v>
                </c:pt>
                <c:pt idx="3">
                  <c:v>0.60479041916167664</c:v>
                </c:pt>
                <c:pt idx="4">
                  <c:v>0.57647058823529407</c:v>
                </c:pt>
                <c:pt idx="5">
                  <c:v>0.58083832335329344</c:v>
                </c:pt>
                <c:pt idx="6">
                  <c:v>0.5976331360946745</c:v>
                </c:pt>
                <c:pt idx="7">
                  <c:v>0.47647058823529409</c:v>
                </c:pt>
                <c:pt idx="8">
                  <c:v>0.63313609467455623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9-424D-BA86-44F7A94D8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90391039"/>
        <c:axId val="1390400191"/>
      </c:barChart>
      <c:catAx>
        <c:axId val="139039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90400191"/>
        <c:crosses val="autoZero"/>
        <c:auto val="1"/>
        <c:lblAlgn val="ctr"/>
        <c:lblOffset val="100"/>
        <c:noMultiLvlLbl val="0"/>
      </c:catAx>
      <c:valAx>
        <c:axId val="1390400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9039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200"/>
              <a:t>If they wanted to, how easy would it be for youth, ages 10-18, to get the following? </a:t>
            </a:r>
          </a:p>
          <a:p>
            <a:pPr>
              <a:defRPr sz="2400"/>
            </a:pPr>
            <a:r>
              <a:rPr lang="en-US" sz="2400"/>
              <a:t>% Very/Sort of Hard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018312834054463E-2"/>
          <c:y val="0.16896109903515127"/>
          <c:w val="0.93366960505625574"/>
          <c:h val="0.68413863166293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2022_2.xlsx]PivotsQ13-19'!$F$81</c:f>
              <c:strCache>
                <c:ptCount val="1"/>
                <c:pt idx="0">
                  <c:v>Very hard /sort of hard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2022_2.xlsx]PivotsQ13-19'!$E$82:$E$85</c:f>
              <c:strCache>
                <c:ptCount val="4"/>
                <c:pt idx="0">
                  <c:v>Alcohol</c:v>
                </c:pt>
                <c:pt idx="1">
                  <c:v>Vape Products</c:v>
                </c:pt>
                <c:pt idx="2">
                  <c:v>Marijuana</c:v>
                </c:pt>
                <c:pt idx="3">
                  <c:v>Prescription medication, not for medical use</c:v>
                </c:pt>
              </c:strCache>
            </c:strRef>
          </c:cat>
          <c:val>
            <c:numRef>
              <c:f>'[Town of Tolland Survey of Adult Community Members 2022_2.xlsx]PivotsQ13-19'!$F$82:$F$85</c:f>
              <c:numCache>
                <c:formatCode>0.00%</c:formatCode>
                <c:ptCount val="4"/>
                <c:pt idx="0">
                  <c:v>0.30538922155688625</c:v>
                </c:pt>
                <c:pt idx="1">
                  <c:v>0.31736526946107785</c:v>
                </c:pt>
                <c:pt idx="2">
                  <c:v>0.38922155688622756</c:v>
                </c:pt>
                <c:pt idx="3">
                  <c:v>0.41818181818181821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E-40B9-8A13-63198FF66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002159"/>
        <c:axId val="1295013391"/>
      </c:barChart>
      <c:catAx>
        <c:axId val="129500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5013391"/>
        <c:crosses val="autoZero"/>
        <c:auto val="1"/>
        <c:lblAlgn val="ctr"/>
        <c:lblOffset val="100"/>
        <c:noMultiLvlLbl val="0"/>
      </c:catAx>
      <c:valAx>
        <c:axId val="129501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5002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000"/>
              <a:t>How much do you think youth, ages 10-18, risk harming themselves physically or in other ways when they do the following?</a:t>
            </a:r>
          </a:p>
          <a:p>
            <a:pPr>
              <a:defRPr sz="2000"/>
            </a:pPr>
            <a:r>
              <a:rPr lang="en-US" sz="2000"/>
              <a:t>% Moderate/Great Risk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794616938071767E-2"/>
          <c:y val="0.22189301482803386"/>
          <c:w val="0.91993393517674715"/>
          <c:h val="0.65025919849226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2022_2.xlsx]PivotsQ13-19'!$F$117</c:f>
              <c:strCache>
                <c:ptCount val="1"/>
                <c:pt idx="0">
                  <c:v>Moderate/Great Risk</c:v>
                </c:pt>
              </c:strCache>
            </c:strRef>
          </c:tx>
          <c:spPr>
            <a:solidFill>
              <a:srgbClr val="9B89B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2022_2.xlsx]PivotsQ13-19'!$E$118:$E$121</c:f>
              <c:strCache>
                <c:ptCount val="4"/>
                <c:pt idx="0">
                  <c:v>Alcohol</c:v>
                </c:pt>
                <c:pt idx="1">
                  <c:v>Vape Products</c:v>
                </c:pt>
                <c:pt idx="2">
                  <c:v>Marijuana</c:v>
                </c:pt>
                <c:pt idx="3">
                  <c:v>Prescription medication, not for medical use</c:v>
                </c:pt>
              </c:strCache>
            </c:strRef>
          </c:cat>
          <c:val>
            <c:numRef>
              <c:f>'[Town of Tolland Survey of Adult Community Members 2022_2.xlsx]PivotsQ13-19'!$F$118:$F$121</c:f>
              <c:numCache>
                <c:formatCode>0.00%</c:formatCode>
                <c:ptCount val="4"/>
                <c:pt idx="0">
                  <c:v>0.79518072289156627</c:v>
                </c:pt>
                <c:pt idx="1">
                  <c:v>0.68902439024390238</c:v>
                </c:pt>
                <c:pt idx="2">
                  <c:v>0.67469879518072284</c:v>
                </c:pt>
                <c:pt idx="3">
                  <c:v>0.81927710843373491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DF-4792-8A37-C43826745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195311"/>
        <c:axId val="1338205295"/>
      </c:barChart>
      <c:catAx>
        <c:axId val="1338195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38205295"/>
        <c:crosses val="autoZero"/>
        <c:auto val="1"/>
        <c:lblAlgn val="ctr"/>
        <c:lblOffset val="100"/>
        <c:noMultiLvlLbl val="0"/>
      </c:catAx>
      <c:valAx>
        <c:axId val="1338205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38195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000"/>
              <a:t>How wrong do you think it is for youth, ages 10-18, to do the following?</a:t>
            </a:r>
            <a:br>
              <a:rPr lang="en-US" sz="2000"/>
            </a:br>
            <a:r>
              <a:rPr lang="en-US" sz="2000"/>
              <a:t>%Moderately or Greatly Wrong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2022_2.xlsx]PivotsQ13-19'!$F$152</c:f>
              <c:strCache>
                <c:ptCount val="1"/>
                <c:pt idx="0">
                  <c:v>Moderately/ greatly wrong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2022_2.xlsx]PivotsQ13-19'!$E$153:$E$156</c:f>
              <c:strCache>
                <c:ptCount val="4"/>
                <c:pt idx="0">
                  <c:v>Alcohol</c:v>
                </c:pt>
                <c:pt idx="1">
                  <c:v>Vape Products</c:v>
                </c:pt>
                <c:pt idx="2">
                  <c:v>Marijuana</c:v>
                </c:pt>
                <c:pt idx="3">
                  <c:v>Prescription medication, not for medical use</c:v>
                </c:pt>
              </c:strCache>
            </c:strRef>
          </c:cat>
          <c:val>
            <c:numRef>
              <c:f>'[Town of Tolland Survey of Adult Community Members 2022_2.xlsx]PivotsQ13-19'!$F$153:$F$156</c:f>
              <c:numCache>
                <c:formatCode>0.00%</c:formatCode>
                <c:ptCount val="4"/>
                <c:pt idx="0">
                  <c:v>0.80487804878048785</c:v>
                </c:pt>
                <c:pt idx="1">
                  <c:v>0.80722891566265065</c:v>
                </c:pt>
                <c:pt idx="2">
                  <c:v>0.75151515151515147</c:v>
                </c:pt>
                <c:pt idx="3">
                  <c:v>0.86144578313253006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EF-4CC8-970F-303F8546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976175"/>
        <c:axId val="1295003823"/>
      </c:barChart>
      <c:catAx>
        <c:axId val="101097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5003823"/>
        <c:crosses val="autoZero"/>
        <c:auto val="1"/>
        <c:lblAlgn val="ctr"/>
        <c:lblOffset val="100"/>
        <c:noMultiLvlLbl val="0"/>
      </c:catAx>
      <c:valAx>
        <c:axId val="129500382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10976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F3-4E0A-90A2-B304F666D6C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2022_2.xlsx]PivotsQ13-19'!$E$188:$E$192</c:f>
              <c:strCache>
                <c:ptCount val="5"/>
                <c:pt idx="0">
                  <c:v>Within the last month (30 days)</c:v>
                </c:pt>
                <c:pt idx="1">
                  <c:v>Within the last 6 months</c:v>
                </c:pt>
                <c:pt idx="2">
                  <c:v>Within the last 7-12 months</c:v>
                </c:pt>
                <c:pt idx="3">
                  <c:v>More than a year ago</c:v>
                </c:pt>
                <c:pt idx="4">
                  <c:v>Never</c:v>
                </c:pt>
              </c:strCache>
            </c:strRef>
          </c:cat>
          <c:val>
            <c:numRef>
              <c:f>'[Town of Tolland Survey of Adult Community Members 2022_2.xlsx]PivotsQ13-19'!$F$188:$F$192</c:f>
              <c:numCache>
                <c:formatCode>0.00%</c:formatCode>
                <c:ptCount val="5"/>
                <c:pt idx="0">
                  <c:v>0.48502994011976047</c:v>
                </c:pt>
                <c:pt idx="1">
                  <c:v>0.3532934131736527</c:v>
                </c:pt>
                <c:pt idx="2">
                  <c:v>5.9880239520958084E-2</c:v>
                </c:pt>
                <c:pt idx="3">
                  <c:v>3.5928143712574849E-2</c:v>
                </c:pt>
                <c:pt idx="4">
                  <c:v>6.5868263473053898E-2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F3-4E0A-90A2-B304F666D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445887"/>
        <c:axId val="1351447967"/>
      </c:barChart>
      <c:catAx>
        <c:axId val="135144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51447967"/>
        <c:crosses val="autoZero"/>
        <c:auto val="1"/>
        <c:lblAlgn val="ctr"/>
        <c:lblOffset val="100"/>
        <c:noMultiLvlLbl val="0"/>
      </c:catAx>
      <c:valAx>
        <c:axId val="1351447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5144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2022_2.xlsx]PivotsQ1-Q4!PivotTable2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100" baseline="0">
                <a:solidFill>
                  <a:schemeClr val="tx1"/>
                </a:solidFill>
                <a:effectLst/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400" b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Current 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100" baseline="0">
              <a:solidFill>
                <a:schemeClr val="tx1"/>
              </a:solidFill>
              <a:effectLst/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043706006919589"/>
          <c:y val="0.19021746530510461"/>
          <c:w val="0.84352127326413739"/>
          <c:h val="0.755434687464865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'PivotsQ1-Q4'!$B$13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5A784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'PivotsQ1-Q4'!$A$14:$A$21</c:f>
              <c:strCache>
                <c:ptCount val="7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80-89</c:v>
                </c:pt>
              </c:strCache>
            </c:strRef>
          </c:cat>
          <c:val>
            <c:numRef>
              <c:f>'PivotsQ1-Q4'!$B$14:$B$21</c:f>
              <c:numCache>
                <c:formatCode>0.00%</c:formatCode>
                <c:ptCount val="7"/>
                <c:pt idx="0">
                  <c:v>5.9278350515463915E-2</c:v>
                </c:pt>
                <c:pt idx="1">
                  <c:v>0.22164948453608246</c:v>
                </c:pt>
                <c:pt idx="2">
                  <c:v>0.27319587628865977</c:v>
                </c:pt>
                <c:pt idx="3">
                  <c:v>0.18814432989690721</c:v>
                </c:pt>
                <c:pt idx="4">
                  <c:v>0.15979381443298968</c:v>
                </c:pt>
                <c:pt idx="5">
                  <c:v>8.247422680412371E-2</c:v>
                </c:pt>
                <c:pt idx="6">
                  <c:v>1.5463917525773196E-2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52-403E-B9D5-601916F68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3971279"/>
        <c:axId val="319971631"/>
      </c:barChart>
      <c:catAx>
        <c:axId val="503971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319971631"/>
        <c:crosses val="autoZero"/>
        <c:auto val="1"/>
        <c:lblAlgn val="ctr"/>
        <c:lblOffset val="100"/>
        <c:noMultiLvlLbl val="0"/>
      </c:catAx>
      <c:valAx>
        <c:axId val="319971631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03971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'[Town of Tolland Survey of Adult Community Members 2022_2.xlsx]PivotsQ13-19'!$F$205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604A7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2022_2.xlsx]PivotsQ13-19'!$E$206:$E$208</c:f>
              <c:strCache>
                <c:ptCount val="3"/>
                <c:pt idx="0">
                  <c:v>Alcohol</c:v>
                </c:pt>
                <c:pt idx="1">
                  <c:v>Prescription medication, not for medical use</c:v>
                </c:pt>
                <c:pt idx="2">
                  <c:v>Marijuana</c:v>
                </c:pt>
              </c:strCache>
            </c:strRef>
          </c:cat>
          <c:val>
            <c:numRef>
              <c:f>'[Town of Tolland Survey of Adult Community Members 2022_2.xlsx]PivotsQ13-19'!$F$206:$F$208</c:f>
              <c:numCache>
                <c:formatCode>0.0%</c:formatCode>
                <c:ptCount val="3"/>
                <c:pt idx="0">
                  <c:v>0.80239520958083832</c:v>
                </c:pt>
                <c:pt idx="1">
                  <c:v>0.76646706586826352</c:v>
                </c:pt>
                <c:pt idx="2">
                  <c:v>0.73333333333333328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3-4DAA-B0BC-D723AF3A883C}"/>
            </c:ext>
          </c:extLst>
        </c:ser>
        <c:ser>
          <c:idx val="1"/>
          <c:order val="1"/>
          <c:tx>
            <c:strRef>
              <c:f>'[Town of Tolland Survey of Adult Community Members 2022_2.xlsx]PivotsQ13-19'!$G$205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2022_2.xlsx]PivotsQ13-19'!$E$206:$E$208</c:f>
              <c:strCache>
                <c:ptCount val="3"/>
                <c:pt idx="0">
                  <c:v>Alcohol</c:v>
                </c:pt>
                <c:pt idx="1">
                  <c:v>Prescription medication, not for medical use</c:v>
                </c:pt>
                <c:pt idx="2">
                  <c:v>Marijuana</c:v>
                </c:pt>
              </c:strCache>
            </c:strRef>
          </c:cat>
          <c:val>
            <c:numRef>
              <c:f>'[Town of Tolland Survey of Adult Community Members 2022_2.xlsx]PivotsQ13-19'!$G$206:$G$208</c:f>
              <c:numCache>
                <c:formatCode>0.0%</c:formatCode>
                <c:ptCount val="3"/>
                <c:pt idx="0">
                  <c:v>0.1377245508982036</c:v>
                </c:pt>
                <c:pt idx="1">
                  <c:v>0.17964071856287425</c:v>
                </c:pt>
                <c:pt idx="2">
                  <c:v>0.14545454545454545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83-4DAA-B0BC-D723AF3A883C}"/>
            </c:ext>
          </c:extLst>
        </c:ser>
        <c:ser>
          <c:idx val="2"/>
          <c:order val="2"/>
          <c:tx>
            <c:strRef>
              <c:f>'[Town of Tolland Survey of Adult Community Members 2022_2.xlsx]PivotsQ13-19'!$H$205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2022_2.xlsx]PivotsQ13-19'!$E$206:$E$208</c:f>
              <c:strCache>
                <c:ptCount val="3"/>
                <c:pt idx="0">
                  <c:v>Alcohol</c:v>
                </c:pt>
                <c:pt idx="1">
                  <c:v>Prescription medication, not for medical use</c:v>
                </c:pt>
                <c:pt idx="2">
                  <c:v>Marijuana</c:v>
                </c:pt>
              </c:strCache>
            </c:strRef>
          </c:cat>
          <c:val>
            <c:numRef>
              <c:f>'[Town of Tolland Survey of Adult Community Members 2022_2.xlsx]PivotsQ13-19'!$H$206:$H$208</c:f>
              <c:numCache>
                <c:formatCode>0.0%</c:formatCode>
                <c:ptCount val="3"/>
                <c:pt idx="0">
                  <c:v>5.9880239520958084E-2</c:v>
                </c:pt>
                <c:pt idx="1">
                  <c:v>5.3892215568862277E-2</c:v>
                </c:pt>
                <c:pt idx="2">
                  <c:v>0.12121212121212122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83-4DAA-B0BC-D723AF3A8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1232911"/>
        <c:axId val="1231230831"/>
      </c:barChart>
      <c:catAx>
        <c:axId val="1231232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31230831"/>
        <c:crosses val="autoZero"/>
        <c:auto val="1"/>
        <c:lblAlgn val="ctr"/>
        <c:lblOffset val="100"/>
        <c:noMultiLvlLbl val="0"/>
      </c:catAx>
      <c:valAx>
        <c:axId val="1231230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3123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 w="635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11"/>
          <c:dPt>
            <c:idx val="0"/>
            <c:bubble3D val="0"/>
            <c:spPr>
              <a:solidFill>
                <a:srgbClr val="C3BAD0"/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33-47B1-8188-04A77ABD6AC5}"/>
              </c:ext>
            </c:extLst>
          </c:dPt>
          <c:dPt>
            <c:idx val="1"/>
            <c:bubble3D val="0"/>
            <c:spPr>
              <a:solidFill>
                <a:srgbClr val="C3D69B"/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33-47B1-8188-04A77ABD6AC5}"/>
              </c:ext>
            </c:extLst>
          </c:dPt>
          <c:dPt>
            <c:idx val="2"/>
            <c:bubble3D val="0"/>
            <c:spPr>
              <a:solidFill>
                <a:srgbClr val="FF9999"/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33-47B1-8188-04A77ABD6AC5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533-47B1-8188-04A77ABD6AC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533-47B1-8188-04A77ABD6AC5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533-47B1-8188-04A77ABD6AC5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533-47B1-8188-04A77ABD6AC5}"/>
              </c:ext>
            </c:extLst>
          </c:dPt>
          <c:dLbls>
            <c:dLbl>
              <c:idx val="2"/>
              <c:layout>
                <c:manualLayout>
                  <c:x val="0.13553698991499186"/>
                  <c:y val="-2.500602999739128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33449944948281"/>
                      <c:h val="0.114402587238064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533-47B1-8188-04A77ABD6AC5}"/>
                </c:ext>
              </c:extLst>
            </c:dLbl>
            <c:dLbl>
              <c:idx val="3"/>
              <c:layout>
                <c:manualLayout>
                  <c:x val="8.6380797068808357E-2"/>
                  <c:y val="-3.77557580322026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15852631710883"/>
                      <c:h val="0.260687862722802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533-47B1-8188-04A77ABD6AC5}"/>
                </c:ext>
              </c:extLst>
            </c:dLbl>
            <c:dLbl>
              <c:idx val="4"/>
              <c:layout>
                <c:manualLayout>
                  <c:x val="7.1335257849995835E-3"/>
                  <c:y val="4.33586839346102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27282511998648"/>
                      <c:h val="0.159413441233368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533-47B1-8188-04A77ABD6AC5}"/>
                </c:ext>
              </c:extLst>
            </c:dLbl>
            <c:dLbl>
              <c:idx val="6"/>
              <c:layout>
                <c:manualLayout>
                  <c:x val="2.568074899549282E-2"/>
                  <c:y val="-1.05832607272422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99270964898668"/>
                      <c:h val="6.3765376493347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533-47B1-8188-04A77ABD6AC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'[Town of Tolland Survey of Adult Community Members 2022_2.xlsx]PivotsQ20-23'!$D$4:$D$10</c:f>
              <c:strCache>
                <c:ptCount val="7"/>
                <c:pt idx="0">
                  <c:v>Experimentation</c:v>
                </c:pt>
                <c:pt idx="1">
                  <c:v>To cope with stress and anxiety</c:v>
                </c:pt>
                <c:pt idx="2">
                  <c:v>Their peers are doing it (peer pressure)</c:v>
                </c:pt>
                <c:pt idx="3">
                  <c:v>They have easy access to alcohol, marijuana, vapes and/or other substances</c:v>
                </c:pt>
                <c:pt idx="4">
                  <c:v>Their parents do not have clear rules against use</c:v>
                </c:pt>
                <c:pt idx="5">
                  <c:v>Boredom</c:v>
                </c:pt>
                <c:pt idx="6">
                  <c:v>Something else</c:v>
                </c:pt>
              </c:strCache>
            </c:strRef>
          </c:cat>
          <c:val>
            <c:numRef>
              <c:f>'[Town of Tolland Survey of Adult Community Members 2022_2.xlsx]PivotsQ20-23'!$E$4:$E$10</c:f>
              <c:numCache>
                <c:formatCode>0.00%</c:formatCode>
                <c:ptCount val="7"/>
                <c:pt idx="0">
                  <c:v>0.25301204819277107</c:v>
                </c:pt>
                <c:pt idx="1">
                  <c:v>0.2289156626506024</c:v>
                </c:pt>
                <c:pt idx="2">
                  <c:v>0.21084337349397592</c:v>
                </c:pt>
                <c:pt idx="3">
                  <c:v>0.19277108433734941</c:v>
                </c:pt>
                <c:pt idx="4">
                  <c:v>6.6265060240963861E-2</c:v>
                </c:pt>
                <c:pt idx="5">
                  <c:v>3.0120481927710843E-2</c:v>
                </c:pt>
                <c:pt idx="6">
                  <c:v>1.8072289156626505E-2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533-47B1-8188-04A77ABD6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3D69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B7-417C-9587-D851128FA7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2022_2.xlsx]PivotsQ20-23'!$D$17:$D$20</c:f>
              <c:strCache>
                <c:ptCount val="4"/>
                <c:pt idx="0">
                  <c:v>Not providing alcohol for those under 21</c:v>
                </c:pt>
                <c:pt idx="1">
                  <c:v>Taking the keys for those under age 21 to prevent drinking and driving</c:v>
                </c:pt>
                <c:pt idx="2">
                  <c:v>Providing alcohol for those under age 21 to use in a safe place</c:v>
                </c:pt>
                <c:pt idx="3">
                  <c:v>Something else</c:v>
                </c:pt>
              </c:strCache>
            </c:strRef>
          </c:cat>
          <c:val>
            <c:numRef>
              <c:f>'[Town of Tolland Survey of Adult Community Members 2022_2.xlsx]PivotsQ20-23'!$E$17:$E$20</c:f>
              <c:numCache>
                <c:formatCode>0.00%</c:formatCode>
                <c:ptCount val="4"/>
                <c:pt idx="0">
                  <c:v>0.56287425149700598</c:v>
                </c:pt>
                <c:pt idx="1">
                  <c:v>0.16167664670658682</c:v>
                </c:pt>
                <c:pt idx="2">
                  <c:v>0.15568862275449102</c:v>
                </c:pt>
                <c:pt idx="3">
                  <c:v>0.11976047904191617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7-417C-9587-D851128FA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77887"/>
        <c:axId val="498274559"/>
      </c:barChart>
      <c:catAx>
        <c:axId val="49827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498274559"/>
        <c:crosses val="autoZero"/>
        <c:auto val="1"/>
        <c:lblAlgn val="ctr"/>
        <c:lblOffset val="100"/>
        <c:noMultiLvlLbl val="0"/>
      </c:catAx>
      <c:valAx>
        <c:axId val="498274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498277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2022_2.xlsx]PivotsQ20-23!PivotTable75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'PivotsQ20-23'!$B$29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'PivotsQ20-23'!$A$30:$A$40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90-100</c:v>
                </c:pt>
              </c:strCache>
            </c:strRef>
          </c:cat>
          <c:val>
            <c:numRef>
              <c:f>'PivotsQ20-23'!$B$30:$B$40</c:f>
              <c:numCache>
                <c:formatCode>0.00%</c:formatCode>
                <c:ptCount val="10"/>
                <c:pt idx="0">
                  <c:v>1.2269938650306749E-2</c:v>
                </c:pt>
                <c:pt idx="1">
                  <c:v>6.1349693251533742E-2</c:v>
                </c:pt>
                <c:pt idx="2">
                  <c:v>6.7484662576687116E-2</c:v>
                </c:pt>
                <c:pt idx="3">
                  <c:v>0.17177914110429449</c:v>
                </c:pt>
                <c:pt idx="4">
                  <c:v>0.11042944785276074</c:v>
                </c:pt>
                <c:pt idx="5">
                  <c:v>0.2392638036809816</c:v>
                </c:pt>
                <c:pt idx="6">
                  <c:v>0.11042944785276074</c:v>
                </c:pt>
                <c:pt idx="7">
                  <c:v>0.15950920245398773</c:v>
                </c:pt>
                <c:pt idx="8">
                  <c:v>4.2944785276073622E-2</c:v>
                </c:pt>
                <c:pt idx="9">
                  <c:v>2.4539877300613498E-2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A7-4F9F-BEDC-61A4C5EB9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008399"/>
        <c:axId val="1295010063"/>
      </c:barChart>
      <c:catAx>
        <c:axId val="12950083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000"/>
                  <a:t>Estimated Percentage of Youth Using Substances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5010063"/>
        <c:crosses val="autoZero"/>
        <c:auto val="1"/>
        <c:lblAlgn val="ctr"/>
        <c:lblOffset val="100"/>
        <c:noMultiLvlLbl val="0"/>
      </c:catAx>
      <c:valAx>
        <c:axId val="1295010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400"/>
                  <a:t>Percentage of Respondents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5008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2022_2.xlsx]PivotsQ20-23!PivotTable76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0083129949810006"/>
          <c:y val="4.9611471494331441E-2"/>
          <c:w val="0.88611790094190901"/>
          <c:h val="0.78015454929874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'PivotsQ20-23'!$B$47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B89B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'PivotsQ20-23'!$A$48:$A$58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90-100</c:v>
                </c:pt>
              </c:strCache>
            </c:strRef>
          </c:cat>
          <c:val>
            <c:numRef>
              <c:f>'PivotsQ20-23'!$B$48:$B$58</c:f>
              <c:numCache>
                <c:formatCode>0.00%</c:formatCode>
                <c:ptCount val="10"/>
                <c:pt idx="0">
                  <c:v>1.2195121951219513E-2</c:v>
                </c:pt>
                <c:pt idx="1">
                  <c:v>4.878048780487805E-2</c:v>
                </c:pt>
                <c:pt idx="2">
                  <c:v>4.878048780487805E-2</c:v>
                </c:pt>
                <c:pt idx="3">
                  <c:v>0.10975609756097561</c:v>
                </c:pt>
                <c:pt idx="4">
                  <c:v>0.10975609756097561</c:v>
                </c:pt>
                <c:pt idx="5">
                  <c:v>0.16463414634146342</c:v>
                </c:pt>
                <c:pt idx="6">
                  <c:v>0.15853658536585366</c:v>
                </c:pt>
                <c:pt idx="7">
                  <c:v>0.16463414634146342</c:v>
                </c:pt>
                <c:pt idx="8">
                  <c:v>0.11585365853658537</c:v>
                </c:pt>
                <c:pt idx="9">
                  <c:v>6.7073170731707321E-2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B-4435-A626-0C21B41E1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418399"/>
        <c:axId val="1517415071"/>
      </c:barChart>
      <c:catAx>
        <c:axId val="15174183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000"/>
                  <a:t>Estimated Percentage of Youth Experiencing Concerns Related to Mental Health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517415071"/>
        <c:crosses val="autoZero"/>
        <c:auto val="1"/>
        <c:lblAlgn val="ctr"/>
        <c:lblOffset val="100"/>
        <c:noMultiLvlLbl val="0"/>
      </c:catAx>
      <c:valAx>
        <c:axId val="151741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000"/>
                  <a:t>Percentage of Respondents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517418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2022_2.xlsx]PivotsQ24-26'!$D$3:$D$7</c:f>
              <c:strCache>
                <c:ptCount val="5"/>
                <c:pt idx="0">
                  <c:v>Town or School Website</c:v>
                </c:pt>
                <c:pt idx="1">
                  <c:v>Town or School email</c:v>
                </c:pt>
                <c:pt idx="2">
                  <c:v>Social media such as Facebook and Instagram</c:v>
                </c:pt>
                <c:pt idx="3">
                  <c:v>Flyers or posters in public locations (ex. library, town hall etc.)</c:v>
                </c:pt>
                <c:pt idx="4">
                  <c:v>Local newspaper</c:v>
                </c:pt>
              </c:strCache>
            </c:strRef>
          </c:cat>
          <c:val>
            <c:numRef>
              <c:f>'[Town of Tolland Survey of Adult Community Members 2022_2.xlsx]PivotsQ24-26'!$F$3:$F$7</c:f>
              <c:numCache>
                <c:formatCode>0.0%</c:formatCode>
                <c:ptCount val="5"/>
                <c:pt idx="0">
                  <c:v>0.31351351351351353</c:v>
                </c:pt>
                <c:pt idx="1">
                  <c:v>0.30540540540540539</c:v>
                </c:pt>
                <c:pt idx="2">
                  <c:v>0.24594594594594596</c:v>
                </c:pt>
                <c:pt idx="3">
                  <c:v>0.11891891891891893</c:v>
                </c:pt>
                <c:pt idx="4">
                  <c:v>0.10270270270270271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6-4B84-ADCA-3AD9BEBB4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651199"/>
        <c:axId val="101965078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'[Town of Tolland Survey of Adult Community Members 2022_2.xlsx]PivotsQ24-26'!$D$3:$D$7</c15:sqref>
                        </c15:formulaRef>
                      </c:ext>
                    </c:extLst>
                    <c:strCache>
                      <c:ptCount val="5"/>
                      <c:pt idx="0">
                        <c:v>Town or School Website</c:v>
                      </c:pt>
                      <c:pt idx="1">
                        <c:v>Town or School email</c:v>
                      </c:pt>
                      <c:pt idx="2">
                        <c:v>Social media such as Facebook and Instagram</c:v>
                      </c:pt>
                      <c:pt idx="3">
                        <c:v>Flyers or posters in public locations (ex. library, town hall etc.)</c:v>
                      </c:pt>
                      <c:pt idx="4">
                        <c:v>Local newspaper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'[Town of Tolland Survey of Adult Community Members 2022_2.xlsx]PivotsQ24-26'!$E$3:$E$7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116</c:v>
                      </c:pt>
                      <c:pt idx="1">
                        <c:v>113</c:v>
                      </c:pt>
                      <c:pt idx="2">
                        <c:v>91</c:v>
                      </c:pt>
                      <c:pt idx="3">
                        <c:v>44</c:v>
                      </c:pt>
                      <c:pt idx="4">
                        <c:v>38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BE6-4B84-ADCA-3AD9BEBB468F}"/>
                  </c:ext>
                </c:extLst>
              </c15:ser>
            </c15:filteredBarSeries>
          </c:ext>
        </c:extLst>
      </c:barChart>
      <c:catAx>
        <c:axId val="1019651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19650783"/>
        <c:crosses val="autoZero"/>
        <c:auto val="1"/>
        <c:lblAlgn val="ctr"/>
        <c:lblOffset val="100"/>
        <c:noMultiLvlLbl val="0"/>
      </c:catAx>
      <c:valAx>
        <c:axId val="101965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1965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6857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2022_2.xlsx]PivotsQ24-26'!$E$33:$E$44</c:f>
              <c:strCache>
                <c:ptCount val="12"/>
                <c:pt idx="0">
                  <c:v>Youth Mental Health/Suicide Prevention</c:v>
                </c:pt>
                <c:pt idx="1">
                  <c:v>Stress Management</c:v>
                </c:pt>
                <c:pt idx="2">
                  <c:v>Adult Mental Health/Suicide Prevention</c:v>
                </c:pt>
                <c:pt idx="3">
                  <c:v>How to support someone struggling with, or in recovery from, substance use disorder</c:v>
                </c:pt>
                <c:pt idx="4">
                  <c:v>Internet/Social Media or Gaming Safety for youth</c:v>
                </c:pt>
                <c:pt idx="5">
                  <c:v>Youth Substance Use (i.e. Underage Drinking, Vaping, Marijuana etc.)</c:v>
                </c:pt>
                <c:pt idx="6">
                  <c:v>What to expect when you first access mental health services</c:v>
                </c:pt>
                <c:pt idx="7">
                  <c:v>Nutrition/Exercise</c:v>
                </c:pt>
                <c:pt idx="8">
                  <c:v>Healthy Relationships/Signs Dating or Domestic Violence</c:v>
                </c:pt>
                <c:pt idx="9">
                  <c:v>Behavioral health concerns for older adults, ages 60 and older</c:v>
                </c:pt>
                <c:pt idx="10">
                  <c:v>Financial Management and Responsibility</c:v>
                </c:pt>
                <c:pt idx="11">
                  <c:v>Healthy Communication Tools</c:v>
                </c:pt>
              </c:strCache>
            </c:strRef>
          </c:cat>
          <c:val>
            <c:numRef>
              <c:f>'[Town of Tolland Survey of Adult Community Members 2022_2.xlsx]PivotsQ24-26'!$F$33:$F$44</c:f>
              <c:numCache>
                <c:formatCode>General</c:formatCode>
                <c:ptCount val="12"/>
                <c:pt idx="0">
                  <c:v>100</c:v>
                </c:pt>
                <c:pt idx="1">
                  <c:v>93</c:v>
                </c:pt>
                <c:pt idx="2">
                  <c:v>77</c:v>
                </c:pt>
                <c:pt idx="3">
                  <c:v>76</c:v>
                </c:pt>
                <c:pt idx="4">
                  <c:v>73</c:v>
                </c:pt>
                <c:pt idx="5">
                  <c:v>73</c:v>
                </c:pt>
                <c:pt idx="6">
                  <c:v>68</c:v>
                </c:pt>
                <c:pt idx="7">
                  <c:v>68</c:v>
                </c:pt>
                <c:pt idx="8">
                  <c:v>61</c:v>
                </c:pt>
                <c:pt idx="9">
                  <c:v>59</c:v>
                </c:pt>
                <c:pt idx="10">
                  <c:v>58</c:v>
                </c:pt>
                <c:pt idx="1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3-47FA-B957-205071232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026215631"/>
        <c:axId val="1026201903"/>
      </c:barChart>
      <c:catAx>
        <c:axId val="102621563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26201903"/>
        <c:crosses val="autoZero"/>
        <c:auto val="1"/>
        <c:lblAlgn val="ctr"/>
        <c:lblOffset val="100"/>
        <c:noMultiLvlLbl val="0"/>
      </c:catAx>
      <c:valAx>
        <c:axId val="102620190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02621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2022_2.xlsx]PivotsQ24-26'!$D$100:$D$104</c:f>
              <c:strCache>
                <c:ptCount val="5"/>
                <c:pt idx="0">
                  <c:v>Pre-recorded class or digital curriculum, accessed online</c:v>
                </c:pt>
                <c:pt idx="1">
                  <c:v>Virtual class with other Tolland residents</c:v>
                </c:pt>
                <c:pt idx="2">
                  <c:v>Flyers and handouts with basic tips and information on the topic</c:v>
                </c:pt>
                <c:pt idx="3">
                  <c:v>Peer based group with others in need of similar information or supports</c:v>
                </c:pt>
                <c:pt idx="4">
                  <c:v>In-person class in Tolland</c:v>
                </c:pt>
              </c:strCache>
            </c:strRef>
          </c:cat>
          <c:val>
            <c:numRef>
              <c:f>'[Town of Tolland Survey of Adult Community Members 2022_2.xlsx]PivotsQ24-26'!$F$100:$F$104</c:f>
              <c:numCache>
                <c:formatCode>0.00%</c:formatCode>
                <c:ptCount val="5"/>
                <c:pt idx="0">
                  <c:v>0.33513513513513515</c:v>
                </c:pt>
                <c:pt idx="1">
                  <c:v>0.20270270270270271</c:v>
                </c:pt>
                <c:pt idx="2">
                  <c:v>0.18378378378378379</c:v>
                </c:pt>
                <c:pt idx="3">
                  <c:v>0.15135135135135136</c:v>
                </c:pt>
                <c:pt idx="4">
                  <c:v>0.12972972972972974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0-4C51-8A6A-35D2D3B82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4015871"/>
        <c:axId val="136401171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'[Town of Tolland Survey of Adult Community Members 2022_2.xlsx]PivotsQ24-26'!$D$100:$D$104</c15:sqref>
                        </c15:formulaRef>
                      </c:ext>
                    </c:extLst>
                    <c:strCache>
                      <c:ptCount val="5"/>
                      <c:pt idx="0">
                        <c:v>Pre-recorded class or digital curriculum, accessed online</c:v>
                      </c:pt>
                      <c:pt idx="1">
                        <c:v>Virtual class with other Tolland residents</c:v>
                      </c:pt>
                      <c:pt idx="2">
                        <c:v>Flyers and handouts with basic tips and information on the topic</c:v>
                      </c:pt>
                      <c:pt idx="3">
                        <c:v>Peer based group with others in need of similar information or supports</c:v>
                      </c:pt>
                      <c:pt idx="4">
                        <c:v>In-person class in Tolland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'[Town of Tolland Survey of Adult Community Members 2022_2.xlsx]PivotsQ24-26'!$E$100:$E$104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124</c:v>
                      </c:pt>
                      <c:pt idx="1">
                        <c:v>75</c:v>
                      </c:pt>
                      <c:pt idx="2">
                        <c:v>68</c:v>
                      </c:pt>
                      <c:pt idx="3">
                        <c:v>56</c:v>
                      </c:pt>
                      <c:pt idx="4">
                        <c:v>48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660-4C51-8A6A-35D2D3B82A19}"/>
                  </c:ext>
                </c:extLst>
              </c15:ser>
            </c15:filteredBarSeries>
          </c:ext>
        </c:extLst>
      </c:barChart>
      <c:catAx>
        <c:axId val="136401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64011711"/>
        <c:crosses val="autoZero"/>
        <c:auto val="1"/>
        <c:lblAlgn val="ctr"/>
        <c:lblOffset val="100"/>
        <c:noMultiLvlLbl val="0"/>
      </c:catAx>
      <c:valAx>
        <c:axId val="1364011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64015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50" normalizeH="0" baseline="0">
                <a:solidFill>
                  <a:schemeClr val="tx1"/>
                </a:solidFill>
                <a:latin typeface="Garamond" panose="02020404030301010803" pitchFamily="18" charset="0"/>
                <a:ea typeface="+mj-ea"/>
                <a:cs typeface="+mj-cs"/>
              </a:defRPr>
            </a:pPr>
            <a:r>
              <a:rPr lang="en-US" sz="2400">
                <a:solidFill>
                  <a:schemeClr val="tx1"/>
                </a:solidFill>
                <a:latin typeface="Garamond" panose="02020404030301010803" pitchFamily="18" charset="0"/>
              </a:rPr>
              <a:t>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50" normalizeH="0" baseline="0">
              <a:solidFill>
                <a:schemeClr val="tx1"/>
              </a:solidFill>
              <a:latin typeface="Garamond" panose="02020404030301010803" pitchFamily="18" charset="0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03846153846154E-2"/>
          <c:y val="0.13828983735959557"/>
          <c:w val="0.95192307692307687"/>
          <c:h val="0.63462783874549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2022_2.xlsx]PivotsQ1-Q4'!$K$29</c:f>
              <c:strCache>
                <c:ptCount val="1"/>
                <c:pt idx="0">
                  <c:v>Sample</c:v>
                </c:pt>
              </c:strCache>
            </c:strRef>
          </c:tx>
          <c:spPr>
            <a:solidFill>
              <a:schemeClr val="accent6">
                <a:lumMod val="75000"/>
                <a:alpha val="83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2022_2.xlsx]PivotsQ1-Q4'!$J$30:$J$34</c:f>
              <c:strCache>
                <c:ptCount val="5"/>
                <c:pt idx="0">
                  <c:v>Asian or Asian American</c:v>
                </c:pt>
                <c:pt idx="1">
                  <c:v>Black or African American</c:v>
                </c:pt>
                <c:pt idx="2">
                  <c:v>Hispanic or Latino</c:v>
                </c:pt>
                <c:pt idx="3">
                  <c:v>Other</c:v>
                </c:pt>
                <c:pt idx="4">
                  <c:v>White or Caucasian</c:v>
                </c:pt>
              </c:strCache>
            </c:strRef>
          </c:cat>
          <c:val>
            <c:numRef>
              <c:f>'[Town of Tolland Survey of Adult Community Members 2022_2.xlsx]PivotsQ1-Q4'!$K$30:$K$34</c:f>
              <c:numCache>
                <c:formatCode>0.00%</c:formatCode>
                <c:ptCount val="5"/>
                <c:pt idx="0">
                  <c:v>1.804123711340206E-2</c:v>
                </c:pt>
                <c:pt idx="1">
                  <c:v>1.2886597938144329E-2</c:v>
                </c:pt>
                <c:pt idx="2">
                  <c:v>4.1237113402061855E-2</c:v>
                </c:pt>
                <c:pt idx="3">
                  <c:v>3.8659793814432991E-2</c:v>
                </c:pt>
                <c:pt idx="4">
                  <c:v>0.90206185567010311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B-4B94-A0B8-DC9C885C9590}"/>
            </c:ext>
          </c:extLst>
        </c:ser>
        <c:ser>
          <c:idx val="1"/>
          <c:order val="1"/>
          <c:tx>
            <c:strRef>
              <c:f>'[Town of Tolland Survey of Adult Community Members 2022_2.xlsx]PivotsQ1-Q4'!$L$29</c:f>
              <c:strCache>
                <c:ptCount val="1"/>
                <c:pt idx="0">
                  <c:v>Tolland American Community Survey Estimates</c:v>
                </c:pt>
              </c:strCache>
            </c:strRef>
          </c:tx>
          <c:spPr>
            <a:solidFill>
              <a:schemeClr val="bg1">
                <a:lumMod val="50000"/>
                <a:alpha val="57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2022_2.xlsx]PivotsQ1-Q4'!$J$30:$J$34</c:f>
              <c:strCache>
                <c:ptCount val="5"/>
                <c:pt idx="0">
                  <c:v>Asian or Asian American</c:v>
                </c:pt>
                <c:pt idx="1">
                  <c:v>Black or African American</c:v>
                </c:pt>
                <c:pt idx="2">
                  <c:v>Hispanic or Latino</c:v>
                </c:pt>
                <c:pt idx="3">
                  <c:v>Other</c:v>
                </c:pt>
                <c:pt idx="4">
                  <c:v>White or Caucasian</c:v>
                </c:pt>
              </c:strCache>
            </c:strRef>
          </c:cat>
          <c:val>
            <c:numRef>
              <c:f>'[Town of Tolland Survey of Adult Community Members 2022_2.xlsx]PivotsQ1-Q4'!$L$30:$L$34</c:f>
              <c:numCache>
                <c:formatCode>0%</c:formatCode>
                <c:ptCount val="5"/>
                <c:pt idx="0">
                  <c:v>0.03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  <c:pt idx="4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B-4B94-A0B8-DC9C885C9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15632783"/>
        <c:axId val="515629455"/>
      </c:barChart>
      <c:catAx>
        <c:axId val="51563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15629455"/>
        <c:crosses val="autoZero"/>
        <c:auto val="1"/>
        <c:lblAlgn val="ctr"/>
        <c:lblOffset val="100"/>
        <c:noMultiLvlLbl val="0"/>
      </c:catAx>
      <c:valAx>
        <c:axId val="515629455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51563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184486236741066"/>
          <c:y val="0.21559369461862668"/>
          <c:w val="0.39146517904343231"/>
          <c:h val="0.22602196097247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2022_2.xlsx]PivotsQ1-Q4'!$E$78</c:f>
              <c:strCache>
                <c:ptCount val="1"/>
                <c:pt idx="0">
                  <c:v>Concerned/ Extremely concerned</c:v>
                </c:pt>
              </c:strCache>
            </c:strRef>
          </c:tx>
          <c:spPr>
            <a:solidFill>
              <a:srgbClr val="006857"/>
            </a:solidFill>
            <a:ln>
              <a:noFill/>
            </a:ln>
            <a:effectLst>
              <a:outerShdw blurRad="114300" dist="1016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7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>
                <a:outerShdw blurRad="114300" dist="1016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48-40A2-8F9D-F4E111FCE1B9}"/>
              </c:ext>
            </c:extLst>
          </c:dPt>
          <c:dPt>
            <c:idx val="8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>
                <a:outerShdw blurRad="114300" dist="1016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648-40A2-8F9D-F4E111FCE1B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2022_2.xlsx]PivotsQ1-Q4'!$D$79:$D$87</c:f>
              <c:strCache>
                <c:ptCount val="9"/>
                <c:pt idx="0">
                  <c:v>Alcohol use</c:v>
                </c:pt>
                <c:pt idx="1">
                  <c:v>Marijuana use</c:v>
                </c:pt>
                <c:pt idx="2">
                  <c:v>Prescription drug misuse</c:v>
                </c:pt>
                <c:pt idx="3">
                  <c:v>Nicotine use</c:v>
                </c:pt>
                <c:pt idx="4">
                  <c:v>Tobacco product use</c:v>
                </c:pt>
                <c:pt idx="5">
                  <c:v>Illicit drug use</c:v>
                </c:pt>
                <c:pt idx="7">
                  <c:v>Mental Health </c:v>
                </c:pt>
                <c:pt idx="8">
                  <c:v>Suicidal Ideation</c:v>
                </c:pt>
              </c:strCache>
            </c:strRef>
          </c:cat>
          <c:val>
            <c:numRef>
              <c:f>'[Town of Tolland Survey of Adult Community Members 2022_2.xlsx]PivotsQ1-Q4'!$E$79:$E$87</c:f>
              <c:numCache>
                <c:formatCode>0.00%</c:formatCode>
                <c:ptCount val="9"/>
                <c:pt idx="0">
                  <c:v>0.578125</c:v>
                </c:pt>
                <c:pt idx="1">
                  <c:v>0.43005181347150256</c:v>
                </c:pt>
                <c:pt idx="2">
                  <c:v>0.57742782152230976</c:v>
                </c:pt>
                <c:pt idx="3">
                  <c:v>0.46493506493506492</c:v>
                </c:pt>
                <c:pt idx="4">
                  <c:v>0.38441558441558443</c:v>
                </c:pt>
                <c:pt idx="5">
                  <c:v>0.62597402597402596</c:v>
                </c:pt>
                <c:pt idx="7">
                  <c:v>0.65025906735751293</c:v>
                </c:pt>
                <c:pt idx="8">
                  <c:v>0.51948051948051943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8-40A2-8F9D-F4E111FCE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83370239"/>
        <c:axId val="583370655"/>
      </c:barChart>
      <c:catAx>
        <c:axId val="58337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83370655"/>
        <c:crosses val="autoZero"/>
        <c:auto val="1"/>
        <c:lblAlgn val="ctr"/>
        <c:lblOffset val="100"/>
        <c:noMultiLvlLbl val="0"/>
      </c:catAx>
      <c:valAx>
        <c:axId val="58337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8337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991931782069843"/>
          <c:y val="3.4591194968553458E-2"/>
          <c:w val="0.51404373080046606"/>
          <c:h val="0.747984697667508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'[Town of Tolland Survey of Adult Community Members 2022_2.xlsx]PivotsQ5-Q8'!$F$28</c:f>
              <c:strCache>
                <c:ptCount val="1"/>
                <c:pt idx="0">
                  <c:v>Not at all comfortable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2022_2.xlsx]PivotsQ5-Q8'!$E$29:$E$30</c:f>
              <c:strCache>
                <c:ptCount val="2"/>
                <c:pt idx="0">
                  <c:v>Participating in therapy or counseling for their OWN SUBSTANCE USE issues</c:v>
                </c:pt>
                <c:pt idx="1">
                  <c:v>Accessing therapy or counseling for their CHILD'S SUBSTANCE USE issues</c:v>
                </c:pt>
              </c:strCache>
            </c:strRef>
          </c:cat>
          <c:val>
            <c:numRef>
              <c:f>'[Town of Tolland Survey of Adult Community Members 2022_2.xlsx]PivotsQ5-Q8'!$F$29:$F$30</c:f>
              <c:numCache>
                <c:formatCode>0.0%</c:formatCode>
                <c:ptCount val="2"/>
                <c:pt idx="0">
                  <c:v>0.52480417754569186</c:v>
                </c:pt>
                <c:pt idx="1">
                  <c:v>0.34383202099737531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1-409A-AAC0-5909B6543F45}"/>
            </c:ext>
          </c:extLst>
        </c:ser>
        <c:ser>
          <c:idx val="1"/>
          <c:order val="1"/>
          <c:tx>
            <c:strRef>
              <c:f>'[Town of Tolland Survey of Adult Community Members 2022_2.xlsx]PivotsQ5-Q8'!$G$28</c:f>
              <c:strCache>
                <c:ptCount val="1"/>
                <c:pt idx="0">
                  <c:v>Comfortable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2022_2.xlsx]PivotsQ5-Q8'!$E$29:$E$30</c:f>
              <c:strCache>
                <c:ptCount val="2"/>
                <c:pt idx="0">
                  <c:v>Participating in therapy or counseling for their OWN SUBSTANCE USE issues</c:v>
                </c:pt>
                <c:pt idx="1">
                  <c:v>Accessing therapy or counseling for their CHILD'S SUBSTANCE USE issues</c:v>
                </c:pt>
              </c:strCache>
            </c:strRef>
          </c:cat>
          <c:val>
            <c:numRef>
              <c:f>'[Town of Tolland Survey of Adult Community Members 2022_2.xlsx]PivotsQ5-Q8'!$G$29:$G$30</c:f>
              <c:numCache>
                <c:formatCode>0.0%</c:formatCode>
                <c:ptCount val="2"/>
                <c:pt idx="0">
                  <c:v>0.36292428198433418</c:v>
                </c:pt>
                <c:pt idx="1">
                  <c:v>0.45144356955380577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1-409A-AAC0-5909B6543F45}"/>
            </c:ext>
          </c:extLst>
        </c:ser>
        <c:ser>
          <c:idx val="2"/>
          <c:order val="2"/>
          <c:tx>
            <c:strRef>
              <c:f>'[Town of Tolland Survey of Adult Community Members 2022_2.xlsx]PivotsQ5-Q8'!$H$28</c:f>
              <c:strCache>
                <c:ptCount val="1"/>
                <c:pt idx="0">
                  <c:v>Very Comfortable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2022_2.xlsx]PivotsQ5-Q8'!$E$29:$E$30</c:f>
              <c:strCache>
                <c:ptCount val="2"/>
                <c:pt idx="0">
                  <c:v>Participating in therapy or counseling for their OWN SUBSTANCE USE issues</c:v>
                </c:pt>
                <c:pt idx="1">
                  <c:v>Accessing therapy or counseling for their CHILD'S SUBSTANCE USE issues</c:v>
                </c:pt>
              </c:strCache>
            </c:strRef>
          </c:cat>
          <c:val>
            <c:numRef>
              <c:f>'[Town of Tolland Survey of Adult Community Members 2022_2.xlsx]PivotsQ5-Q8'!$H$29:$H$30</c:f>
              <c:numCache>
                <c:formatCode>0.0%</c:formatCode>
                <c:ptCount val="2"/>
                <c:pt idx="0">
                  <c:v>8.6161879895561358E-2</c:v>
                </c:pt>
                <c:pt idx="1">
                  <c:v>0.16535433070866143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61-409A-AAC0-5909B6543F45}"/>
            </c:ext>
          </c:extLst>
        </c:ser>
        <c:ser>
          <c:idx val="3"/>
          <c:order val="3"/>
          <c:tx>
            <c:strRef>
              <c:f>'[Town of Tolland Survey of Adult Community Members 2022_2.xlsx]PivotsQ5-Q8'!$I$28</c:f>
              <c:strCache>
                <c:ptCount val="1"/>
                <c:pt idx="0">
                  <c:v>Extremely Comfortable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147982062780103E-2"/>
                  <c:y val="-6.2888129549844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61-409A-AAC0-5909B6543F45}"/>
                </c:ext>
              </c:extLst>
            </c:dLbl>
            <c:dLbl>
              <c:idx val="1"/>
              <c:layout>
                <c:manualLayout>
                  <c:x val="3.2260031499301997E-2"/>
                  <c:y val="2.476105581141979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61-409A-AAC0-5909B6543F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2022_2.xlsx]PivotsQ5-Q8'!$E$29:$E$30</c:f>
              <c:strCache>
                <c:ptCount val="2"/>
                <c:pt idx="0">
                  <c:v>Participating in therapy or counseling for their OWN SUBSTANCE USE issues</c:v>
                </c:pt>
                <c:pt idx="1">
                  <c:v>Accessing therapy or counseling for their CHILD'S SUBSTANCE USE issues</c:v>
                </c:pt>
              </c:strCache>
            </c:strRef>
          </c:cat>
          <c:val>
            <c:numRef>
              <c:f>'[Town of Tolland Survey of Adult Community Members 2022_2.xlsx]PivotsQ5-Q8'!$I$29:$I$30</c:f>
              <c:numCache>
                <c:formatCode>0.0%</c:formatCode>
                <c:ptCount val="2"/>
                <c:pt idx="0">
                  <c:v>2.6109660574412531E-2</c:v>
                </c:pt>
                <c:pt idx="1">
                  <c:v>3.937007874015748E-2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61-409A-AAC0-5909B6543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2063193279"/>
        <c:axId val="2063191199"/>
      </c:barChart>
      <c:catAx>
        <c:axId val="2063193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063191199"/>
        <c:crosses val="autoZero"/>
        <c:auto val="1"/>
        <c:lblAlgn val="ctr"/>
        <c:lblOffset val="100"/>
        <c:noMultiLvlLbl val="0"/>
      </c:catAx>
      <c:valAx>
        <c:axId val="206319119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06319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1001503088524"/>
          <c:y val="3.4565108094519861E-2"/>
          <c:w val="0.45738078659548015"/>
          <c:h val="0.762542903290934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'[Town of Tolland Survey of Adult Community Members 2022_2.xlsx]PivotsQ5-Q8'!$E$42</c:f>
              <c:strCache>
                <c:ptCount val="1"/>
                <c:pt idx="0">
                  <c:v>Not at all comfortable</c:v>
                </c:pt>
              </c:strCache>
            </c:strRef>
          </c:tx>
          <c:spPr>
            <a:solidFill>
              <a:srgbClr val="C3BAD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2022_2.xlsx]PivotsQ5-Q8'!$D$43:$D$44</c:f>
              <c:strCache>
                <c:ptCount val="2"/>
                <c:pt idx="0">
                  <c:v>Participating in groups to support mental health issues</c:v>
                </c:pt>
                <c:pt idx="1">
                  <c:v>Participating in educational groups to support parenting or caregiver challenges related to mental health</c:v>
                </c:pt>
              </c:strCache>
            </c:strRef>
          </c:cat>
          <c:val>
            <c:numRef>
              <c:f>'[Town of Tolland Survey of Adult Community Members 2022_2.xlsx]PivotsQ5-Q8'!$E$43:$E$44</c:f>
              <c:numCache>
                <c:formatCode>0.0%</c:formatCode>
                <c:ptCount val="2"/>
                <c:pt idx="0">
                  <c:v>0.42782152230971127</c:v>
                </c:pt>
                <c:pt idx="1">
                  <c:v>0.28198433420365537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E3E-92DE-42908DB75D24}"/>
            </c:ext>
          </c:extLst>
        </c:ser>
        <c:ser>
          <c:idx val="1"/>
          <c:order val="1"/>
          <c:tx>
            <c:strRef>
              <c:f>'[Town of Tolland Survey of Adult Community Members 2022_2.xlsx]PivotsQ5-Q8'!$F$42</c:f>
              <c:strCache>
                <c:ptCount val="1"/>
                <c:pt idx="0">
                  <c:v>Comfortable</c:v>
                </c:pt>
              </c:strCache>
            </c:strRef>
          </c:tx>
          <c:spPr>
            <a:solidFill>
              <a:srgbClr val="9B89B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2022_2.xlsx]PivotsQ5-Q8'!$D$43:$D$44</c:f>
              <c:strCache>
                <c:ptCount val="2"/>
                <c:pt idx="0">
                  <c:v>Participating in groups to support mental health issues</c:v>
                </c:pt>
                <c:pt idx="1">
                  <c:v>Participating in educational groups to support parenting or caregiver challenges related to mental health</c:v>
                </c:pt>
              </c:strCache>
            </c:strRef>
          </c:cat>
          <c:val>
            <c:numRef>
              <c:f>'[Town of Tolland Survey of Adult Community Members 2022_2.xlsx]PivotsQ5-Q8'!$F$43:$F$44</c:f>
              <c:numCache>
                <c:formatCode>0.0%</c:formatCode>
                <c:ptCount val="2"/>
                <c:pt idx="0">
                  <c:v>0.43044619422572178</c:v>
                </c:pt>
                <c:pt idx="1">
                  <c:v>0.52480417754569186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E3E-92DE-42908DB75D24}"/>
            </c:ext>
          </c:extLst>
        </c:ser>
        <c:ser>
          <c:idx val="2"/>
          <c:order val="2"/>
          <c:tx>
            <c:strRef>
              <c:f>'[Town of Tolland Survey of Adult Community Members 2022_2.xlsx]PivotsQ5-Q8'!$G$42</c:f>
              <c:strCache>
                <c:ptCount val="1"/>
                <c:pt idx="0">
                  <c:v>Very Comfortable</c:v>
                </c:pt>
              </c:strCache>
            </c:strRef>
          </c:tx>
          <c:spPr>
            <a:solidFill>
              <a:srgbClr val="775D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2022_2.xlsx]PivotsQ5-Q8'!$D$43:$D$44</c:f>
              <c:strCache>
                <c:ptCount val="2"/>
                <c:pt idx="0">
                  <c:v>Participating in groups to support mental health issues</c:v>
                </c:pt>
                <c:pt idx="1">
                  <c:v>Participating in educational groups to support parenting or caregiver challenges related to mental health</c:v>
                </c:pt>
              </c:strCache>
            </c:strRef>
          </c:cat>
          <c:val>
            <c:numRef>
              <c:f>'[Town of Tolland Survey of Adult Community Members 2022_2.xlsx]PivotsQ5-Q8'!$G$43:$G$44</c:f>
              <c:numCache>
                <c:formatCode>0.0%</c:formatCode>
                <c:ptCount val="2"/>
                <c:pt idx="0">
                  <c:v>0.11023622047244094</c:v>
                </c:pt>
                <c:pt idx="1">
                  <c:v>0.15926892950391644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39-4E3E-92DE-42908DB75D24}"/>
            </c:ext>
          </c:extLst>
        </c:ser>
        <c:ser>
          <c:idx val="3"/>
          <c:order val="3"/>
          <c:tx>
            <c:strRef>
              <c:f>'[Town of Tolland Survey of Adult Community Members 2022_2.xlsx]PivotsQ5-Q8'!$H$42</c:f>
              <c:strCache>
                <c:ptCount val="1"/>
                <c:pt idx="0">
                  <c:v>Extremely Comfortable</c:v>
                </c:pt>
              </c:strCache>
            </c:strRef>
          </c:tx>
          <c:spPr>
            <a:solidFill>
              <a:srgbClr val="634D7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09504898067249E-2"/>
                  <c:y val="4.948476463354589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39-4E3E-92DE-42908DB75D24}"/>
                </c:ext>
              </c:extLst>
            </c:dLbl>
            <c:dLbl>
              <c:idx val="1"/>
              <c:layout>
                <c:manualLayout>
                  <c:x val="3.309504898067233E-2"/>
                  <c:y val="2.474238231533275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739-4E3E-92DE-42908DB75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'[Town of Tolland Survey of Adult Community Members 2022_2.xlsx]PivotsQ5-Q8'!$D$43:$D$44</c:f>
              <c:strCache>
                <c:ptCount val="2"/>
                <c:pt idx="0">
                  <c:v>Participating in groups to support mental health issues</c:v>
                </c:pt>
                <c:pt idx="1">
                  <c:v>Participating in educational groups to support parenting or caregiver challenges related to mental health</c:v>
                </c:pt>
              </c:strCache>
            </c:strRef>
          </c:cat>
          <c:val>
            <c:numRef>
              <c:f>'[Town of Tolland Survey of Adult Community Members 2022_2.xlsx]PivotsQ5-Q8'!$H$43:$H$44</c:f>
              <c:numCache>
                <c:formatCode>0.0%</c:formatCode>
                <c:ptCount val="2"/>
                <c:pt idx="0">
                  <c:v>3.1496062992125984E-2</c:v>
                </c:pt>
                <c:pt idx="1">
                  <c:v>3.3942558746736295E-2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39-4E3E-92DE-42908DB75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515502991"/>
        <c:axId val="515483439"/>
      </c:barChart>
      <c:catAx>
        <c:axId val="5155029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15483439"/>
        <c:crosses val="autoZero"/>
        <c:auto val="1"/>
        <c:lblAlgn val="ctr"/>
        <c:lblOffset val="100"/>
        <c:noMultiLvlLbl val="0"/>
      </c:catAx>
      <c:valAx>
        <c:axId val="51548343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15502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'[Town of Tolland Survey of Adult Community Members 2022_2.xlsx]PivotsQ5-Q8'!$G$59</c:f>
              <c:strCache>
                <c:ptCount val="1"/>
                <c:pt idx="0">
                  <c:v>Physical health overall</c:v>
                </c:pt>
              </c:strCache>
            </c:strRef>
          </c:tx>
          <c:spPr>
            <a:solidFill>
              <a:srgbClr val="006857"/>
            </a:solidFill>
            <a:ln>
              <a:noFill/>
            </a:ln>
            <a:effectLst/>
          </c:spPr>
          <c:invertIfNegative val="0"/>
          <c:cat>
            <c:strRef>
              <c:f>'[Town of Tolland Survey of Adult Community Members 2022_2.xlsx]PivotsQ5-Q8'!$F$60:$F$64</c:f>
              <c:strCache>
                <c:ptCount val="5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Very good</c:v>
                </c:pt>
                <c:pt idx="4">
                  <c:v>Excellent</c:v>
                </c:pt>
              </c:strCache>
            </c:strRef>
          </c:cat>
          <c:val>
            <c:numRef>
              <c:f>'[Town of Tolland Survey of Adult Community Members 2022_2.xlsx]PivotsQ5-Q8'!$G$60:$G$64</c:f>
              <c:numCache>
                <c:formatCode>0.00%</c:formatCode>
                <c:ptCount val="5"/>
                <c:pt idx="0">
                  <c:v>1.0498687664041995E-2</c:v>
                </c:pt>
                <c:pt idx="1">
                  <c:v>0.16010498687664043</c:v>
                </c:pt>
                <c:pt idx="2">
                  <c:v>0.34383202099737531</c:v>
                </c:pt>
                <c:pt idx="3">
                  <c:v>0.36220472440944884</c:v>
                </c:pt>
                <c:pt idx="4">
                  <c:v>0.12335958005249344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5-478C-9B1A-92EF334F12A6}"/>
            </c:ext>
          </c:extLst>
        </c:ser>
        <c:ser>
          <c:idx val="1"/>
          <c:order val="1"/>
          <c:tx>
            <c:strRef>
              <c:f>'[Town of Tolland Survey of Adult Community Members 2022_2.xlsx]PivotsQ5-Q8'!$H$59</c:f>
              <c:strCache>
                <c:ptCount val="1"/>
                <c:pt idx="0">
                  <c:v>Mental health</c:v>
                </c:pt>
              </c:strCache>
            </c:strRef>
          </c:tx>
          <c:spPr>
            <a:solidFill>
              <a:srgbClr val="775D97"/>
            </a:solidFill>
            <a:ln>
              <a:noFill/>
            </a:ln>
            <a:effectLst/>
          </c:spPr>
          <c:invertIfNegative val="0"/>
          <c:cat>
            <c:strRef>
              <c:f>'[Town of Tolland Survey of Adult Community Members 2022_2.xlsx]PivotsQ5-Q8'!$F$60:$F$64</c:f>
              <c:strCache>
                <c:ptCount val="5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Very good</c:v>
                </c:pt>
                <c:pt idx="4">
                  <c:v>Excellent</c:v>
                </c:pt>
              </c:strCache>
            </c:strRef>
          </c:cat>
          <c:val>
            <c:numRef>
              <c:f>'[Town of Tolland Survey of Adult Community Members 2022_2.xlsx]PivotsQ5-Q8'!$H$60:$H$64</c:f>
              <c:numCache>
                <c:formatCode>0.00%</c:formatCode>
                <c:ptCount val="5"/>
                <c:pt idx="0">
                  <c:v>3.4120734908136482E-2</c:v>
                </c:pt>
                <c:pt idx="1">
                  <c:v>0.17847769028871391</c:v>
                </c:pt>
                <c:pt idx="2">
                  <c:v>0.33070866141732286</c:v>
                </c:pt>
                <c:pt idx="3">
                  <c:v>0.36220472440944884</c:v>
                </c:pt>
                <c:pt idx="4">
                  <c:v>9.4488188976377951E-2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5-478C-9B1A-92EF334F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515468879"/>
        <c:axId val="515475951"/>
      </c:barChart>
      <c:catAx>
        <c:axId val="51546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475951"/>
        <c:crosses val="autoZero"/>
        <c:auto val="1"/>
        <c:lblAlgn val="ctr"/>
        <c:lblOffset val="100"/>
        <c:noMultiLvlLbl val="0"/>
      </c:catAx>
      <c:valAx>
        <c:axId val="51547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1546887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2022_2.xlsx]PivotsQ5-Q8!PivotTable36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'PivotsQ5-Q8'!$B$83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'PivotsQ5-Q8'!$A$84:$A$162</c:f>
              <c:strCache>
                <c:ptCount val="7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  <c:pt idx="36">
                  <c:v>41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59</c:v>
                </c:pt>
                <c:pt idx="53">
                  <c:v>60</c:v>
                </c:pt>
                <c:pt idx="54">
                  <c:v>61</c:v>
                </c:pt>
                <c:pt idx="55">
                  <c:v>62</c:v>
                </c:pt>
                <c:pt idx="56">
                  <c:v>63</c:v>
                </c:pt>
                <c:pt idx="57">
                  <c:v>64</c:v>
                </c:pt>
                <c:pt idx="58">
                  <c:v>65</c:v>
                </c:pt>
                <c:pt idx="59">
                  <c:v>66</c:v>
                </c:pt>
                <c:pt idx="60">
                  <c:v>67</c:v>
                </c:pt>
                <c:pt idx="61">
                  <c:v>68</c:v>
                </c:pt>
                <c:pt idx="62">
                  <c:v>69</c:v>
                </c:pt>
                <c:pt idx="63">
                  <c:v>70</c:v>
                </c:pt>
                <c:pt idx="64">
                  <c:v>72</c:v>
                </c:pt>
                <c:pt idx="65">
                  <c:v>73</c:v>
                </c:pt>
                <c:pt idx="66">
                  <c:v>74</c:v>
                </c:pt>
                <c:pt idx="67">
                  <c:v>75</c:v>
                </c:pt>
                <c:pt idx="68">
                  <c:v>76</c:v>
                </c:pt>
                <c:pt idx="69">
                  <c:v>77</c:v>
                </c:pt>
                <c:pt idx="70">
                  <c:v>79</c:v>
                </c:pt>
                <c:pt idx="71">
                  <c:v>80</c:v>
                </c:pt>
                <c:pt idx="72">
                  <c:v>81</c:v>
                </c:pt>
                <c:pt idx="73">
                  <c:v>82</c:v>
                </c:pt>
                <c:pt idx="74">
                  <c:v>85</c:v>
                </c:pt>
                <c:pt idx="75">
                  <c:v>86</c:v>
                </c:pt>
                <c:pt idx="76">
                  <c:v>88</c:v>
                </c:pt>
                <c:pt idx="77">
                  <c:v>100</c:v>
                </c:pt>
              </c:strCache>
            </c:strRef>
          </c:cat>
          <c:val>
            <c:numRef>
              <c:f>'PivotsQ5-Q8'!$B$84:$B$162</c:f>
              <c:numCache>
                <c:formatCode>General</c:formatCode>
                <c:ptCount val="7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9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9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9</c:v>
                </c:pt>
                <c:pt idx="16">
                  <c:v>2</c:v>
                </c:pt>
                <c:pt idx="17">
                  <c:v>4</c:v>
                </c:pt>
                <c:pt idx="18">
                  <c:v>3</c:v>
                </c:pt>
                <c:pt idx="19">
                  <c:v>6</c:v>
                </c:pt>
                <c:pt idx="20">
                  <c:v>23</c:v>
                </c:pt>
                <c:pt idx="21">
                  <c:v>4</c:v>
                </c:pt>
                <c:pt idx="22">
                  <c:v>6</c:v>
                </c:pt>
                <c:pt idx="23">
                  <c:v>6</c:v>
                </c:pt>
                <c:pt idx="24">
                  <c:v>9</c:v>
                </c:pt>
                <c:pt idx="25">
                  <c:v>18</c:v>
                </c:pt>
                <c:pt idx="26">
                  <c:v>4</c:v>
                </c:pt>
                <c:pt idx="27">
                  <c:v>9</c:v>
                </c:pt>
                <c:pt idx="28">
                  <c:v>7</c:v>
                </c:pt>
                <c:pt idx="29">
                  <c:v>4</c:v>
                </c:pt>
                <c:pt idx="30">
                  <c:v>12</c:v>
                </c:pt>
                <c:pt idx="31">
                  <c:v>2</c:v>
                </c:pt>
                <c:pt idx="32">
                  <c:v>1</c:v>
                </c:pt>
                <c:pt idx="33">
                  <c:v>4</c:v>
                </c:pt>
                <c:pt idx="34">
                  <c:v>6</c:v>
                </c:pt>
                <c:pt idx="35">
                  <c:v>16</c:v>
                </c:pt>
                <c:pt idx="36">
                  <c:v>6</c:v>
                </c:pt>
                <c:pt idx="37">
                  <c:v>4</c:v>
                </c:pt>
                <c:pt idx="38">
                  <c:v>3</c:v>
                </c:pt>
                <c:pt idx="39">
                  <c:v>7</c:v>
                </c:pt>
                <c:pt idx="40">
                  <c:v>3</c:v>
                </c:pt>
                <c:pt idx="41">
                  <c:v>4</c:v>
                </c:pt>
                <c:pt idx="42">
                  <c:v>7</c:v>
                </c:pt>
                <c:pt idx="43">
                  <c:v>2</c:v>
                </c:pt>
                <c:pt idx="44">
                  <c:v>34</c:v>
                </c:pt>
                <c:pt idx="45">
                  <c:v>11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8</c:v>
                </c:pt>
                <c:pt idx="50">
                  <c:v>2</c:v>
                </c:pt>
                <c:pt idx="51">
                  <c:v>1</c:v>
                </c:pt>
                <c:pt idx="52">
                  <c:v>2</c:v>
                </c:pt>
                <c:pt idx="53">
                  <c:v>5</c:v>
                </c:pt>
                <c:pt idx="54">
                  <c:v>2</c:v>
                </c:pt>
                <c:pt idx="55">
                  <c:v>3</c:v>
                </c:pt>
                <c:pt idx="56">
                  <c:v>2</c:v>
                </c:pt>
                <c:pt idx="57">
                  <c:v>2</c:v>
                </c:pt>
                <c:pt idx="58">
                  <c:v>3</c:v>
                </c:pt>
                <c:pt idx="59">
                  <c:v>6</c:v>
                </c:pt>
                <c:pt idx="60">
                  <c:v>3</c:v>
                </c:pt>
                <c:pt idx="61">
                  <c:v>2</c:v>
                </c:pt>
                <c:pt idx="62">
                  <c:v>2</c:v>
                </c:pt>
                <c:pt idx="63">
                  <c:v>10</c:v>
                </c:pt>
                <c:pt idx="64">
                  <c:v>3</c:v>
                </c:pt>
                <c:pt idx="65">
                  <c:v>2</c:v>
                </c:pt>
                <c:pt idx="66">
                  <c:v>1</c:v>
                </c:pt>
                <c:pt idx="67">
                  <c:v>5</c:v>
                </c:pt>
                <c:pt idx="68">
                  <c:v>2</c:v>
                </c:pt>
                <c:pt idx="69">
                  <c:v>2</c:v>
                </c:pt>
                <c:pt idx="70">
                  <c:v>3</c:v>
                </c:pt>
                <c:pt idx="71">
                  <c:v>3</c:v>
                </c:pt>
                <c:pt idx="72">
                  <c:v>2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7-48C7-BCE4-0EAF9E066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1981983"/>
        <c:axId val="2061984479"/>
      </c:barChart>
      <c:catAx>
        <c:axId val="20619819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Percentage of families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061984479"/>
        <c:crosses val="autoZero"/>
        <c:auto val="1"/>
        <c:lblAlgn val="ctr"/>
        <c:lblOffset val="100"/>
        <c:noMultiLvlLbl val="0"/>
      </c:catAx>
      <c:valAx>
        <c:axId val="206198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061981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[Town of Tolland Survey of Adult Community Members 2022_2.xlsx]PivotsQ5-Q8!PivotTable37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'PivotsQ5-Q8'!$B$169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775D97"/>
            </a:solidFill>
            <a:ln>
              <a:noFill/>
            </a:ln>
            <a:effectLst/>
          </c:spPr>
          <c:invertIfNegative val="0"/>
          <c:cat>
            <c:strRef>
              <c:f>'PivotsQ5-Q8'!$A$170:$A$253</c:f>
              <c:strCache>
                <c:ptCount val="83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36</c:v>
                </c:pt>
                <c:pt idx="28">
                  <c:v>37</c:v>
                </c:pt>
                <c:pt idx="29">
                  <c:v>38</c:v>
                </c:pt>
                <c:pt idx="30">
                  <c:v>39</c:v>
                </c:pt>
                <c:pt idx="31">
                  <c:v>40</c:v>
                </c:pt>
                <c:pt idx="32">
                  <c:v>41</c:v>
                </c:pt>
                <c:pt idx="33">
                  <c:v>42</c:v>
                </c:pt>
                <c:pt idx="34">
                  <c:v>43</c:v>
                </c:pt>
                <c:pt idx="35">
                  <c:v>44</c:v>
                </c:pt>
                <c:pt idx="36">
                  <c:v>45</c:v>
                </c:pt>
                <c:pt idx="37">
                  <c:v>46</c:v>
                </c:pt>
                <c:pt idx="38">
                  <c:v>47</c:v>
                </c:pt>
                <c:pt idx="39">
                  <c:v>48</c:v>
                </c:pt>
                <c:pt idx="40">
                  <c:v>49</c:v>
                </c:pt>
                <c:pt idx="41">
                  <c:v>50</c:v>
                </c:pt>
                <c:pt idx="42">
                  <c:v>51</c:v>
                </c:pt>
                <c:pt idx="43">
                  <c:v>52</c:v>
                </c:pt>
                <c:pt idx="44">
                  <c:v>53</c:v>
                </c:pt>
                <c:pt idx="45">
                  <c:v>54</c:v>
                </c:pt>
                <c:pt idx="46">
                  <c:v>55</c:v>
                </c:pt>
                <c:pt idx="47">
                  <c:v>56</c:v>
                </c:pt>
                <c:pt idx="48">
                  <c:v>57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69</c:v>
                </c:pt>
                <c:pt idx="59">
                  <c:v>70</c:v>
                </c:pt>
                <c:pt idx="60">
                  <c:v>71</c:v>
                </c:pt>
                <c:pt idx="61">
                  <c:v>72</c:v>
                </c:pt>
                <c:pt idx="62">
                  <c:v>73</c:v>
                </c:pt>
                <c:pt idx="63">
                  <c:v>74</c:v>
                </c:pt>
                <c:pt idx="64">
                  <c:v>75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85</c:v>
                </c:pt>
                <c:pt idx="73">
                  <c:v>87</c:v>
                </c:pt>
                <c:pt idx="74">
                  <c:v>88</c:v>
                </c:pt>
                <c:pt idx="75">
                  <c:v>89</c:v>
                </c:pt>
                <c:pt idx="76">
                  <c:v>90</c:v>
                </c:pt>
                <c:pt idx="77">
                  <c:v>91</c:v>
                </c:pt>
                <c:pt idx="78">
                  <c:v>92</c:v>
                </c:pt>
                <c:pt idx="79">
                  <c:v>96</c:v>
                </c:pt>
                <c:pt idx="80">
                  <c:v>97</c:v>
                </c:pt>
                <c:pt idx="81">
                  <c:v>99</c:v>
                </c:pt>
                <c:pt idx="82">
                  <c:v>100</c:v>
                </c:pt>
              </c:strCache>
            </c:strRef>
          </c:cat>
          <c:val>
            <c:numRef>
              <c:f>'PivotsQ5-Q8'!$B$170:$B$253</c:f>
              <c:numCache>
                <c:formatCode>General</c:formatCode>
                <c:ptCount val="83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7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13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9</c:v>
                </c:pt>
                <c:pt idx="22">
                  <c:v>3</c:v>
                </c:pt>
                <c:pt idx="23">
                  <c:v>1</c:v>
                </c:pt>
                <c:pt idx="24">
                  <c:v>7</c:v>
                </c:pt>
                <c:pt idx="25">
                  <c:v>4</c:v>
                </c:pt>
                <c:pt idx="26">
                  <c:v>8</c:v>
                </c:pt>
                <c:pt idx="27">
                  <c:v>3</c:v>
                </c:pt>
                <c:pt idx="28">
                  <c:v>4</c:v>
                </c:pt>
                <c:pt idx="29">
                  <c:v>3</c:v>
                </c:pt>
                <c:pt idx="30">
                  <c:v>5</c:v>
                </c:pt>
                <c:pt idx="31">
                  <c:v>11</c:v>
                </c:pt>
                <c:pt idx="32">
                  <c:v>3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5</c:v>
                </c:pt>
                <c:pt idx="37">
                  <c:v>1</c:v>
                </c:pt>
                <c:pt idx="38">
                  <c:v>3</c:v>
                </c:pt>
                <c:pt idx="39">
                  <c:v>5</c:v>
                </c:pt>
                <c:pt idx="40">
                  <c:v>5</c:v>
                </c:pt>
                <c:pt idx="41">
                  <c:v>37</c:v>
                </c:pt>
                <c:pt idx="42">
                  <c:v>11</c:v>
                </c:pt>
                <c:pt idx="43">
                  <c:v>10</c:v>
                </c:pt>
                <c:pt idx="44">
                  <c:v>9</c:v>
                </c:pt>
                <c:pt idx="45">
                  <c:v>6</c:v>
                </c:pt>
                <c:pt idx="46">
                  <c:v>7</c:v>
                </c:pt>
                <c:pt idx="47">
                  <c:v>1</c:v>
                </c:pt>
                <c:pt idx="48">
                  <c:v>4</c:v>
                </c:pt>
                <c:pt idx="49">
                  <c:v>4</c:v>
                </c:pt>
                <c:pt idx="50">
                  <c:v>13</c:v>
                </c:pt>
                <c:pt idx="51">
                  <c:v>4</c:v>
                </c:pt>
                <c:pt idx="52">
                  <c:v>5</c:v>
                </c:pt>
                <c:pt idx="53">
                  <c:v>7</c:v>
                </c:pt>
                <c:pt idx="54">
                  <c:v>5</c:v>
                </c:pt>
                <c:pt idx="55">
                  <c:v>10</c:v>
                </c:pt>
                <c:pt idx="56">
                  <c:v>1</c:v>
                </c:pt>
                <c:pt idx="57">
                  <c:v>6</c:v>
                </c:pt>
                <c:pt idx="58">
                  <c:v>5</c:v>
                </c:pt>
                <c:pt idx="59">
                  <c:v>22</c:v>
                </c:pt>
                <c:pt idx="60">
                  <c:v>3</c:v>
                </c:pt>
                <c:pt idx="61">
                  <c:v>5</c:v>
                </c:pt>
                <c:pt idx="62">
                  <c:v>3</c:v>
                </c:pt>
                <c:pt idx="63">
                  <c:v>5</c:v>
                </c:pt>
                <c:pt idx="64">
                  <c:v>13</c:v>
                </c:pt>
                <c:pt idx="65">
                  <c:v>1</c:v>
                </c:pt>
                <c:pt idx="66">
                  <c:v>3</c:v>
                </c:pt>
                <c:pt idx="67">
                  <c:v>3</c:v>
                </c:pt>
                <c:pt idx="68">
                  <c:v>12</c:v>
                </c:pt>
                <c:pt idx="69">
                  <c:v>3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5</c:v>
                </c:pt>
                <c:pt idx="77">
                  <c:v>1</c:v>
                </c:pt>
                <c:pt idx="78">
                  <c:v>3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9-4D4D-8D0F-72C6433CC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942063"/>
        <c:axId val="858956207"/>
      </c:barChart>
      <c:catAx>
        <c:axId val="8589420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2000"/>
                  <a:t>Percentage of families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858956207"/>
        <c:crosses val="autoZero"/>
        <c:auto val="1"/>
        <c:lblAlgn val="ctr"/>
        <c:lblOffset val="100"/>
        <c:noMultiLvlLbl val="0"/>
      </c:catAx>
      <c:valAx>
        <c:axId val="858956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85894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1258-94E1-473E-A572-7D18BA941E5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D1BD3-7CC8-4A1E-AFAB-9285B899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Tolland ACS Estimates from 2015-2019</a:t>
            </a:r>
          </a:p>
          <a:p>
            <a:r>
              <a:rPr lang="en-US"/>
              <a:t>“Other” is Native Hawaiian/Other Pacific Islander and American Indian/Alaska Native combined (Asked separately in Tolland survey but ACS estimates combined). </a:t>
            </a:r>
          </a:p>
          <a:p>
            <a:r>
              <a:rPr lang="en-US"/>
              <a:t>In Tolland Survey, AI/AN 1.8%, NH or OPI 2.06%.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6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8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(among parents/caregivers)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08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SURBA choices  “probably impossible, very difficult, fairly difficult, fairly easy, very easy, can’t say”- fairly difficult through probably impossible aggregated here</a:t>
            </a:r>
          </a:p>
          <a:p>
            <a:r>
              <a:rPr lang="en-US"/>
              <a:t>*Note SURBA does not have direct comparison measure for prescription medication (rather, it separates narcotics, downers, amphetamines, </a:t>
            </a:r>
            <a:r>
              <a:rPr lang="en-US" err="1"/>
              <a:t>etc</a:t>
            </a:r>
            <a:r>
              <a:rPr lang="en-US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Choices: Not at all concerned, slightly concerned, concerned, extremely concerned</a:t>
            </a:r>
          </a:p>
          <a:p>
            <a:endParaRPr lang="en-US"/>
          </a:p>
          <a:p>
            <a:r>
              <a:rPr lang="en-US"/>
              <a:t>Mental health (ex. self-harm, anxiety, depression, etc.)</a:t>
            </a:r>
          </a:p>
          <a:p>
            <a:r>
              <a:rPr lang="en-US"/>
              <a:t>Suicidal ideation</a:t>
            </a:r>
          </a:p>
          <a:p>
            <a:r>
              <a:rPr lang="en-US"/>
              <a:t>Alcohol use</a:t>
            </a:r>
          </a:p>
          <a:p>
            <a:r>
              <a:rPr lang="en-US"/>
              <a:t>Marijuana use (including vaping, smoking, ingesting etc.)</a:t>
            </a:r>
          </a:p>
          <a:p>
            <a:r>
              <a:rPr lang="en-US"/>
              <a:t>Prescription drug misuse</a:t>
            </a:r>
          </a:p>
          <a:p>
            <a:r>
              <a:rPr lang="en-US"/>
              <a:t>Nicotine use (e-cigarettes, vapes)</a:t>
            </a:r>
          </a:p>
          <a:p>
            <a:r>
              <a:rPr lang="en-US"/>
              <a:t>Tobacco product use (cigarettes, chewing tobacco, cigars)</a:t>
            </a:r>
          </a:p>
          <a:p>
            <a:r>
              <a:rPr lang="en-US"/>
              <a:t>Illicit drug use, not including marijuana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7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Poor/fair MH: 21%</a:t>
            </a:r>
          </a:p>
          <a:p>
            <a:r>
              <a:rPr lang="en-US"/>
              <a:t>Poor/fair physical health: 17%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4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7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5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mental health issues such as depression, anxiety, suicidal ideation etc.? (Select all that apply)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12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Lack of providers that address specialized needs (i.e. eating disorders,  LGBTQ, ADHD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concerns take precedence over behavioral health treatment such as housing or food stability, physical health problems, etc.</a:t>
            </a:r>
          </a:p>
          <a:p>
            <a:r>
              <a:rPr lang="en-US"/>
              <a:t>Lack of providers that address specialized needs (i.e. Veteran's supports, grief/loss)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71B3-FDBC-4F3F-980D-332DCE4FB9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4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7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5304-86A2-4888-9DFA-7E4C32D178A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CA4A-A0D3-482A-BD0E-2B452A66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4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EE7C-2968-FB0A-E6F9-45BCDE441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954" y="1600200"/>
            <a:ext cx="10410092" cy="1514109"/>
          </a:xfrm>
        </p:spPr>
        <p:txBody>
          <a:bodyPr>
            <a:normAutofit/>
          </a:bodyPr>
          <a:lstStyle/>
          <a:p>
            <a:r>
              <a:rPr lang="en-US" sz="4800">
                <a:latin typeface="Garamond" panose="02020404030301010803" pitchFamily="18" charset="0"/>
              </a:rPr>
              <a:t>Town of Tolland </a:t>
            </a:r>
            <a:br>
              <a:rPr lang="en-US" sz="4800">
                <a:latin typeface="Garamond" panose="02020404030301010803" pitchFamily="18" charset="0"/>
              </a:rPr>
            </a:br>
            <a:r>
              <a:rPr lang="en-US" sz="4800">
                <a:latin typeface="Garamond" panose="02020404030301010803" pitchFamily="18" charset="0"/>
              </a:rPr>
              <a:t>Survey of Adult Community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19316-5B5A-BF8A-7A91-B38FE8FC8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913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latin typeface="Garamond" panose="02020404030301010803" pitchFamily="18" charset="0"/>
              </a:rPr>
              <a:t>Fall 2022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745DA6-5DEC-44E8-844B-ACBD6704E177}"/>
              </a:ext>
            </a:extLst>
          </p:cNvPr>
          <p:cNvGrpSpPr/>
          <p:nvPr/>
        </p:nvGrpSpPr>
        <p:grpSpPr>
          <a:xfrm>
            <a:off x="0" y="5608320"/>
            <a:ext cx="12192001" cy="1676400"/>
            <a:chOff x="0" y="0"/>
            <a:chExt cx="12192000" cy="1676400"/>
          </a:xfrm>
        </p:grpSpPr>
        <p:pic>
          <p:nvPicPr>
            <p:cNvPr id="5" name="BWSC19_footer_ppt.png">
              <a:extLst>
                <a:ext uri="{FF2B5EF4-FFF2-40B4-BE49-F238E27FC236}">
                  <a16:creationId xmlns:a16="http://schemas.microsoft.com/office/drawing/2014/main" id="{C7D8DFBD-1C33-4938-A575-4F010701D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39" b="39"/>
            <a:stretch>
              <a:fillRect/>
            </a:stretch>
          </p:blipFill>
          <p:spPr>
            <a:xfrm>
              <a:off x="0" y="0"/>
              <a:ext cx="12192000" cy="127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Shape 96">
              <a:extLst>
                <a:ext uri="{FF2B5EF4-FFF2-40B4-BE49-F238E27FC236}">
                  <a16:creationId xmlns:a16="http://schemas.microsoft.com/office/drawing/2014/main" id="{98382B81-A92E-4305-96BD-765A97429C58}"/>
                </a:ext>
              </a:extLst>
            </p:cNvPr>
            <p:cNvSpPr/>
            <p:nvPr/>
          </p:nvSpPr>
          <p:spPr>
            <a:xfrm>
              <a:off x="0" y="1346200"/>
              <a:ext cx="12192000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76200" tIns="76200" rIns="76200" bIns="76200" numCol="1" anchor="t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solidFill>
                    <a:srgbClr val="888888"/>
                  </a:solidFill>
                </a:defRPr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Town of Tolland CT">
            <a:extLst>
              <a:ext uri="{FF2B5EF4-FFF2-40B4-BE49-F238E27FC236}">
                <a16:creationId xmlns:a16="http://schemas.microsoft.com/office/drawing/2014/main" id="{40FF97B6-DDAF-7E2A-1E1B-B665BFA3E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36" y="5648325"/>
            <a:ext cx="48196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8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33C62C-FFF4-9041-95F3-5D6B41CC006D}"/>
              </a:ext>
            </a:extLst>
          </p:cNvPr>
          <p:cNvGraphicFramePr>
            <a:graphicFrameLocks/>
          </p:cNvGraphicFramePr>
          <p:nvPr/>
        </p:nvGraphicFramePr>
        <p:xfrm>
          <a:off x="741680" y="1483360"/>
          <a:ext cx="1073912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3863EF0-1277-6DA2-5386-A098042238C9}"/>
              </a:ext>
            </a:extLst>
          </p:cNvPr>
          <p:cNvSpPr txBox="1">
            <a:spLocks/>
          </p:cNvSpPr>
          <p:nvPr/>
        </p:nvSpPr>
        <p:spPr>
          <a:xfrm>
            <a:off x="594360" y="178582"/>
            <a:ext cx="11221720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200">
                <a:latin typeface="Garamond" panose="02020404030301010803" pitchFamily="18" charset="0"/>
              </a:rPr>
              <a:t>Do you know where to go for help if you or a family member is struggling with </a:t>
            </a:r>
            <a:r>
              <a:rPr lang="en-US" sz="3200" b="1">
                <a:latin typeface="Garamond" panose="02020404030301010803" pitchFamily="18" charset="0"/>
              </a:rPr>
              <a:t>substance use or misuse?</a:t>
            </a:r>
          </a:p>
        </p:txBody>
      </p:sp>
    </p:spTree>
    <p:extLst>
      <p:ext uri="{BB962C8B-B14F-4D97-AF65-F5344CB8AC3E}">
        <p14:creationId xmlns:p14="http://schemas.microsoft.com/office/powerpoint/2010/main" val="118107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863EF0-1277-6DA2-5386-A098042238C9}"/>
              </a:ext>
            </a:extLst>
          </p:cNvPr>
          <p:cNvSpPr txBox="1">
            <a:spLocks/>
          </p:cNvSpPr>
          <p:nvPr/>
        </p:nvSpPr>
        <p:spPr>
          <a:xfrm>
            <a:off x="594360" y="178582"/>
            <a:ext cx="11221720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200">
                <a:latin typeface="Garamond" panose="02020404030301010803" pitchFamily="18" charset="0"/>
              </a:rPr>
              <a:t>Do you know where to go for help if you or a family member is struggling with </a:t>
            </a:r>
            <a:r>
              <a:rPr lang="en-US" sz="3200" b="1">
                <a:latin typeface="Garamond" panose="02020404030301010803" pitchFamily="18" charset="0"/>
              </a:rPr>
              <a:t>mental health issues?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83CF8D-A8AA-7B48-F167-C0EF749FDAA1}"/>
              </a:ext>
            </a:extLst>
          </p:cNvPr>
          <p:cNvGraphicFramePr>
            <a:graphicFrameLocks/>
          </p:cNvGraphicFramePr>
          <p:nvPr/>
        </p:nvGraphicFramePr>
        <p:xfrm>
          <a:off x="855980" y="1483360"/>
          <a:ext cx="1069848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514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218440" y="209062"/>
            <a:ext cx="11800840" cy="130477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Please select </a:t>
            </a:r>
            <a:r>
              <a:rPr lang="en-US" sz="3600" b="1">
                <a:latin typeface="Garamond" panose="02020404030301010803" pitchFamily="18" charset="0"/>
              </a:rPr>
              <a:t>barriers you</a:t>
            </a:r>
            <a:r>
              <a:rPr lang="en-US" sz="3600">
                <a:latin typeface="Garamond" panose="02020404030301010803" pitchFamily="18" charset="0"/>
              </a:rPr>
              <a:t>, or </a:t>
            </a:r>
            <a:r>
              <a:rPr lang="en-US" sz="3600" b="1">
                <a:latin typeface="Garamond" panose="02020404030301010803" pitchFamily="18" charset="0"/>
              </a:rPr>
              <a:t>others that you know </a:t>
            </a:r>
            <a:r>
              <a:rPr lang="en-US" sz="3600">
                <a:latin typeface="Garamond" panose="02020404030301010803" pitchFamily="18" charset="0"/>
              </a:rPr>
              <a:t>who live in Tolland, have experienced when considering accessing </a:t>
            </a:r>
            <a:r>
              <a:rPr lang="en-US" sz="3600" b="1">
                <a:latin typeface="Garamond" panose="02020404030301010803" pitchFamily="18" charset="0"/>
              </a:rPr>
              <a:t>behavioral healthcare</a:t>
            </a:r>
            <a:r>
              <a:rPr lang="en-US" sz="3600">
                <a:latin typeface="Garamond" panose="02020404030301010803" pitchFamily="18" charset="0"/>
              </a:rPr>
              <a:t>, including substance use/misuse or mental health treatment. (Select all that apply)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DE2A13-FE8F-6BF0-0BE6-094472977092}"/>
              </a:ext>
            </a:extLst>
          </p:cNvPr>
          <p:cNvGraphicFramePr>
            <a:graphicFrameLocks/>
          </p:cNvGraphicFramePr>
          <p:nvPr/>
        </p:nvGraphicFramePr>
        <p:xfrm>
          <a:off x="6436" y="1473200"/>
          <a:ext cx="12185564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46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218440" y="209062"/>
            <a:ext cx="11800840" cy="130477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>
                <a:latin typeface="Garamond" panose="02020404030301010803" pitchFamily="18" charset="0"/>
              </a:rPr>
              <a:t>Please select barriers </a:t>
            </a:r>
            <a:r>
              <a:rPr lang="en-US" sz="2400" b="1">
                <a:latin typeface="Garamond" panose="02020404030301010803" pitchFamily="18" charset="0"/>
              </a:rPr>
              <a:t>OLDER ADULTS</a:t>
            </a:r>
            <a:r>
              <a:rPr lang="en-US" sz="2400">
                <a:latin typeface="Garamond" panose="02020404030301010803" pitchFamily="18" charset="0"/>
              </a:rPr>
              <a:t>, ages 60 and older, who live in Tolland, may experience when considering accessing </a:t>
            </a:r>
            <a:r>
              <a:rPr lang="en-US" sz="2400" b="1">
                <a:latin typeface="Garamond" panose="02020404030301010803" pitchFamily="18" charset="0"/>
              </a:rPr>
              <a:t>behavioral healthcare </a:t>
            </a:r>
            <a:r>
              <a:rPr lang="en-US" sz="2400">
                <a:latin typeface="Garamond" panose="02020404030301010803" pitchFamily="18" charset="0"/>
              </a:rPr>
              <a:t>(substance use/misuse or mental health treatment).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Garamond" panose="02020404030301010803" pitchFamily="18" charset="0"/>
              </a:rPr>
              <a:t>(Select all that apply)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5AF559E-4155-D9FD-F41D-52B4EA6081B3}"/>
              </a:ext>
            </a:extLst>
          </p:cNvPr>
          <p:cNvGraphicFramePr>
            <a:graphicFrameLocks/>
          </p:cNvGraphicFramePr>
          <p:nvPr/>
        </p:nvGraphicFramePr>
        <p:xfrm>
          <a:off x="172720" y="1293779"/>
          <a:ext cx="11983720" cy="523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3719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8486D1C-ECD3-06A4-1F72-AB257756453D}"/>
              </a:ext>
            </a:extLst>
          </p:cNvPr>
          <p:cNvSpPr/>
          <p:nvPr/>
        </p:nvSpPr>
        <p:spPr>
          <a:xfrm rot="15424470">
            <a:off x="5828529" y="2487280"/>
            <a:ext cx="1514645" cy="1993301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Are you a parent or caregiver of a child, age 10-18, who lives in Tolland?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60E335-76F0-6D72-BD58-1D84441ADD5E}"/>
              </a:ext>
            </a:extLst>
          </p:cNvPr>
          <p:cNvGraphicFramePr>
            <a:graphicFrameLocks/>
          </p:cNvGraphicFramePr>
          <p:nvPr/>
        </p:nvGraphicFramePr>
        <p:xfrm>
          <a:off x="767937" y="1584960"/>
          <a:ext cx="6202495" cy="427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C16F467-59B0-45B5-8B89-91030288F8EE}"/>
              </a:ext>
            </a:extLst>
          </p:cNvPr>
          <p:cNvSpPr/>
          <p:nvPr/>
        </p:nvSpPr>
        <p:spPr>
          <a:xfrm>
            <a:off x="7260116" y="2324131"/>
            <a:ext cx="4737252" cy="1922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Garamond" panose="02020404030301010803" pitchFamily="18" charset="0"/>
              </a:rPr>
              <a:t>The next few slides will reflect responses </a:t>
            </a:r>
            <a:r>
              <a:rPr lang="en-US" sz="2400" b="1">
                <a:solidFill>
                  <a:schemeClr val="tx1"/>
                </a:solidFill>
                <a:latin typeface="Garamond" panose="02020404030301010803" pitchFamily="18" charset="0"/>
              </a:rPr>
              <a:t>only</a:t>
            </a:r>
            <a:r>
              <a:rPr lang="en-US" sz="2400">
                <a:solidFill>
                  <a:schemeClr val="tx1"/>
                </a:solidFill>
                <a:latin typeface="Garamond" panose="02020404030301010803" pitchFamily="18" charset="0"/>
              </a:rPr>
              <a:t> from those indicating they are </a:t>
            </a:r>
            <a:r>
              <a:rPr lang="en-US" sz="2400" b="1">
                <a:solidFill>
                  <a:schemeClr val="tx1"/>
                </a:solidFill>
                <a:latin typeface="Garamond" panose="02020404030301010803" pitchFamily="18" charset="0"/>
              </a:rPr>
              <a:t>parents/caregivers </a:t>
            </a:r>
            <a:r>
              <a:rPr lang="en-US" sz="2400">
                <a:solidFill>
                  <a:schemeClr val="tx1"/>
                </a:solidFill>
                <a:latin typeface="Garamond" panose="02020404030301010803" pitchFamily="18" charset="0"/>
              </a:rPr>
              <a:t>of youth ages 10-18 (n=172).</a:t>
            </a:r>
          </a:p>
        </p:txBody>
      </p:sp>
    </p:spTree>
    <p:extLst>
      <p:ext uri="{BB962C8B-B14F-4D97-AF65-F5344CB8AC3E}">
        <p14:creationId xmlns:p14="http://schemas.microsoft.com/office/powerpoint/2010/main" val="236045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743837" y="205574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dirty="0">
                <a:latin typeface="Garamond" panose="02020404030301010803" pitchFamily="18" charset="0"/>
              </a:rPr>
              <a:t>Please indicate your level of concern when thinking about issues impacting Tolland youth ages 10-18: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03FDE2A-506E-170A-3334-A6127852F464}"/>
              </a:ext>
            </a:extLst>
          </p:cNvPr>
          <p:cNvGraphicFramePr>
            <a:graphicFrameLocks/>
          </p:cNvGraphicFramePr>
          <p:nvPr/>
        </p:nvGraphicFramePr>
        <p:xfrm>
          <a:off x="361537" y="1510352"/>
          <a:ext cx="11734984" cy="488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6874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A61A-23EB-45AD-D592-66235361DD12}"/>
              </a:ext>
            </a:extLst>
          </p:cNvPr>
          <p:cNvSpPr txBox="1">
            <a:spLocks/>
          </p:cNvSpPr>
          <p:nvPr/>
        </p:nvSpPr>
        <p:spPr>
          <a:xfrm>
            <a:off x="422711" y="66309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Ease of Access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7A35158-98FE-FBC9-3A29-B86DC9337701}"/>
              </a:ext>
            </a:extLst>
          </p:cNvPr>
          <p:cNvGraphicFramePr>
            <a:graphicFrameLocks/>
          </p:cNvGraphicFramePr>
          <p:nvPr/>
        </p:nvGraphicFramePr>
        <p:xfrm>
          <a:off x="838986" y="718698"/>
          <a:ext cx="11346578" cy="551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5EB2346-A465-693E-B2B7-660AC9605286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6857"/>
                </a:solidFill>
                <a:latin typeface="Garamond" panose="02020404030301010803" pitchFamily="18" charset="0"/>
              </a:rPr>
              <a:t>Youth data from Tolland Substance Use and Risk Behaviors Assessment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F4107-05DA-F3F8-30C9-D1CA52891CC2}"/>
              </a:ext>
            </a:extLst>
          </p:cNvPr>
          <p:cNvSpPr txBox="1"/>
          <p:nvPr/>
        </p:nvSpPr>
        <p:spPr>
          <a:xfrm>
            <a:off x="210913" y="6062037"/>
            <a:ext cx="1134657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>
              <a:schemeClr val="accent1">
                <a:alpha val="40000"/>
              </a:schemeClr>
            </a:glow>
            <a:reflection stA="45000" endPos="0" dist="508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400">
                <a:latin typeface="Garamond" panose="02020404030301010803" pitchFamily="18" charset="0"/>
              </a:rPr>
              <a:t>Tolland </a:t>
            </a:r>
            <a:r>
              <a:rPr lang="en-US" sz="1400" err="1">
                <a:latin typeface="Garamond" panose="02020404030301010803" pitchFamily="18" charset="0"/>
              </a:rPr>
              <a:t>Youth|Grades</a:t>
            </a:r>
            <a:r>
              <a:rPr lang="en-US" sz="1400">
                <a:latin typeface="Garamond" panose="02020404030301010803" pitchFamily="18" charset="0"/>
              </a:rPr>
              <a:t> 8-12|      </a:t>
            </a:r>
            <a:r>
              <a:rPr lang="en-US">
                <a:latin typeface="Garamond" panose="02020404030301010803" pitchFamily="18" charset="0"/>
              </a:rPr>
              <a:t>36%	           		       44%			    58%			75%*</a:t>
            </a:r>
          </a:p>
        </p:txBody>
      </p:sp>
    </p:spTree>
    <p:extLst>
      <p:ext uri="{BB962C8B-B14F-4D97-AF65-F5344CB8AC3E}">
        <p14:creationId xmlns:p14="http://schemas.microsoft.com/office/powerpoint/2010/main" val="2896213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A61A-23EB-45AD-D592-66235361DD12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Perception of Risk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EB2346-A465-693E-B2B7-660AC9605286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32E42E1-3D8C-45F5-D56D-98DD48CDD18D}"/>
              </a:ext>
            </a:extLst>
          </p:cNvPr>
          <p:cNvGraphicFramePr>
            <a:graphicFrameLocks/>
          </p:cNvGraphicFramePr>
          <p:nvPr/>
        </p:nvGraphicFramePr>
        <p:xfrm>
          <a:off x="253389" y="881349"/>
          <a:ext cx="11644828" cy="564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98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A61A-23EB-45AD-D592-66235361DD12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Parental Disapproval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EB2346-A465-693E-B2B7-660AC9605286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1B60A51-2C1F-4EF6-F416-F9BDFC5E8F49}"/>
              </a:ext>
            </a:extLst>
          </p:cNvPr>
          <p:cNvGraphicFramePr>
            <a:graphicFrameLocks/>
          </p:cNvGraphicFramePr>
          <p:nvPr/>
        </p:nvGraphicFramePr>
        <p:xfrm>
          <a:off x="528810" y="870333"/>
          <a:ext cx="11049918" cy="555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304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EB2346-A465-693E-B2B7-660AC9605286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27063F2-4825-50B8-1EB7-82E909B8B191}"/>
              </a:ext>
            </a:extLst>
          </p:cNvPr>
          <p:cNvGraphicFramePr>
            <a:graphicFrameLocks/>
          </p:cNvGraphicFramePr>
          <p:nvPr/>
        </p:nvGraphicFramePr>
        <p:xfrm>
          <a:off x="737401" y="1112702"/>
          <a:ext cx="10704325" cy="516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B972CE2-A0AD-EA27-5917-4BC2C7B4DB39}"/>
              </a:ext>
            </a:extLst>
          </p:cNvPr>
          <p:cNvSpPr txBox="1">
            <a:spLocks/>
          </p:cNvSpPr>
          <p:nvPr/>
        </p:nvSpPr>
        <p:spPr>
          <a:xfrm>
            <a:off x="554914" y="245485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defRPr sz="1920" b="0" i="0" u="none" strike="noStrike" kern="1200" spc="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3200"/>
              <a:t>When was the last time you talked to your child about the risks of underage drinking?</a:t>
            </a:r>
          </a:p>
        </p:txBody>
      </p:sp>
    </p:spTree>
    <p:extLst>
      <p:ext uri="{BB962C8B-B14F-4D97-AF65-F5344CB8AC3E}">
        <p14:creationId xmlns:p14="http://schemas.microsoft.com/office/powerpoint/2010/main" val="18011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CEAB4-C143-CD03-3F9C-F452BA5AEB7F}"/>
              </a:ext>
            </a:extLst>
          </p:cNvPr>
          <p:cNvSpPr txBox="1">
            <a:spLocks/>
          </p:cNvSpPr>
          <p:nvPr/>
        </p:nvSpPr>
        <p:spPr>
          <a:xfrm>
            <a:off x="686582" y="2785510"/>
            <a:ext cx="3628292" cy="8264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latin typeface="Garamond" panose="02020404030301010803" pitchFamily="18" charset="0"/>
              </a:rPr>
              <a:t>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8CBF5-C6FF-51F3-0BC0-196188E171C3}"/>
              </a:ext>
            </a:extLst>
          </p:cNvPr>
          <p:cNvSpPr txBox="1"/>
          <p:nvPr/>
        </p:nvSpPr>
        <p:spPr>
          <a:xfrm>
            <a:off x="4314875" y="994534"/>
            <a:ext cx="75156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Garamond" panose="02020404030301010803" pitchFamily="18" charset="0"/>
              </a:rPr>
              <a:t>In October 2022, adults in Tolland were asked to take a brief online survey (5-7 minutes), which was disseminated via Tolland Notifications, online via social media, on flyers, and through the schools’ email lists to parents/guardians.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Garamond" panose="02020404030301010803" pitchFamily="18" charset="0"/>
              </a:rPr>
              <a:t>The purpose of the survey was to gather information from adults in the community relating to behavioral health, including substance use/misuse and mental health, in order to help the town of Tolland support residents.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>
                <a:latin typeface="Garamond" panose="02020404030301010803" pitchFamily="18" charset="0"/>
              </a:rPr>
              <a:t>N=388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C30F06-603D-BC32-F6DC-5F7DEB19E53E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62EDA911-9B6D-D0A6-228D-D76EF990F58D}"/>
              </a:ext>
            </a:extLst>
          </p:cNvPr>
          <p:cNvSpPr>
            <a:spLocks noChangeAspect="1"/>
          </p:cNvSpPr>
          <p:nvPr/>
        </p:nvSpPr>
        <p:spPr>
          <a:xfrm>
            <a:off x="5843205" y="4612694"/>
            <a:ext cx="492717" cy="457200"/>
          </a:xfrm>
          <a:prstGeom prst="star5">
            <a:avLst/>
          </a:prstGeom>
          <a:gradFill flip="none" rotWithShape="1">
            <a:gsLst>
              <a:gs pos="22000">
                <a:srgbClr val="FAE9B8"/>
              </a:gs>
              <a:gs pos="15000">
                <a:srgbClr val="F0D176"/>
              </a:gs>
              <a:gs pos="0">
                <a:srgbClr val="CC9900"/>
              </a:gs>
              <a:gs pos="65000">
                <a:srgbClr val="FFF0C2"/>
              </a:gs>
              <a:gs pos="58000">
                <a:srgbClr val="E0BB4B"/>
              </a:gs>
              <a:gs pos="72000">
                <a:srgbClr val="DBA400"/>
              </a:gs>
              <a:gs pos="100000">
                <a:srgbClr val="CC9900"/>
              </a:gs>
            </a:gsLst>
            <a:lin ang="2700000" scaled="1"/>
            <a:tileRect/>
          </a:gradFill>
          <a:ln w="3175">
            <a:solidFill>
              <a:srgbClr val="DBA400"/>
            </a:solidFill>
          </a:ln>
          <a:scene3d>
            <a:camera prst="orthographicFront"/>
            <a:lightRig rig="threePt" dir="t"/>
          </a:scene3d>
          <a:sp3d extrusionH="12700">
            <a:bevelT w="31750" h="25400" prst="angle"/>
            <a:bevelB w="444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C892E4-DD84-9F01-AFBE-2D7AE55FA280}"/>
              </a:ext>
            </a:extLst>
          </p:cNvPr>
          <p:cNvCxnSpPr>
            <a:cxnSpLocks/>
          </p:cNvCxnSpPr>
          <p:nvPr/>
        </p:nvCxnSpPr>
        <p:spPr>
          <a:xfrm>
            <a:off x="4166628" y="775946"/>
            <a:ext cx="0" cy="5023046"/>
          </a:xfrm>
          <a:prstGeom prst="line">
            <a:avLst/>
          </a:prstGeom>
          <a:gradFill>
            <a:gsLst>
              <a:gs pos="26616">
                <a:srgbClr val="FFE90B"/>
              </a:gs>
              <a:gs pos="13000">
                <a:srgbClr val="FF9933"/>
              </a:gs>
              <a:gs pos="37015">
                <a:srgbClr val="FFC000"/>
              </a:gs>
              <a:gs pos="27258">
                <a:srgbClr val="FFED09"/>
              </a:gs>
              <a:gs pos="100000">
                <a:srgbClr val="FFCC66"/>
              </a:gs>
            </a:gsLst>
            <a:lin ang="3600000" scaled="0"/>
          </a:gradFill>
          <a:ln w="38100" cap="flat" cmpd="sng" algn="ctr">
            <a:gradFill>
              <a:gsLst>
                <a:gs pos="0">
                  <a:srgbClr val="CC9900">
                    <a:lumMod val="100000"/>
                  </a:srgbClr>
                </a:gs>
                <a:gs pos="55000">
                  <a:srgbClr val="DDB437">
                    <a:lumMod val="90000"/>
                    <a:lumOff val="10000"/>
                  </a:srgbClr>
                </a:gs>
                <a:gs pos="65000">
                  <a:srgbClr val="CC9900">
                    <a:lumMod val="20000"/>
                    <a:lumOff val="80000"/>
                  </a:srgbClr>
                </a:gs>
                <a:gs pos="20000">
                  <a:srgbClr val="ECCB6B">
                    <a:lumMod val="50000"/>
                    <a:lumOff val="50000"/>
                  </a:srgbClr>
                </a:gs>
                <a:gs pos="15000">
                  <a:srgbClr val="D2A317">
                    <a:lumMod val="55000"/>
                    <a:lumOff val="45000"/>
                  </a:srgbClr>
                </a:gs>
                <a:gs pos="70000">
                  <a:srgbClr val="CC9900">
                    <a:lumMod val="95000"/>
                    <a:lumOff val="5000"/>
                  </a:srgbClr>
                </a:gs>
                <a:gs pos="100000">
                  <a:srgbClr val="CC9900"/>
                </a:gs>
              </a:gsLst>
              <a:lin ang="0" scaled="0"/>
            </a:gradFill>
            <a:prstDash val="solid"/>
          </a:ln>
          <a:effectLst/>
          <a:scene3d>
            <a:camera prst="orthographicFront"/>
            <a:lightRig rig="contrasting" dir="t"/>
          </a:scene3d>
          <a:sp3d extrusionH="57150" prstMaterial="softEdge">
            <a:bevelT h="6350"/>
            <a:bevelB w="63500"/>
          </a:sp3d>
        </p:spPr>
      </p:cxnSp>
    </p:spTree>
    <p:extLst>
      <p:ext uri="{BB962C8B-B14F-4D97-AF65-F5344CB8AC3E}">
        <p14:creationId xmlns:p14="http://schemas.microsoft.com/office/powerpoint/2010/main" val="1145526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A61A-23EB-45AD-D592-66235361DD12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Do you have clear rules for the child living in your home regarding the items below?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EB2346-A465-693E-B2B7-660AC9605286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BDA01C4-E3E9-87FF-319B-D4447729294F}"/>
              </a:ext>
            </a:extLst>
          </p:cNvPr>
          <p:cNvGraphicFramePr>
            <a:graphicFrameLocks/>
          </p:cNvGraphicFramePr>
          <p:nvPr/>
        </p:nvGraphicFramePr>
        <p:xfrm>
          <a:off x="594910" y="1532386"/>
          <a:ext cx="10840597" cy="478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919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What is the primary reason that youth, ages 10-18, use alcohol and other drugs?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0BB508-E85A-8DED-DB4C-15195C095981}"/>
              </a:ext>
            </a:extLst>
          </p:cNvPr>
          <p:cNvGraphicFramePr>
            <a:graphicFrameLocks/>
          </p:cNvGraphicFramePr>
          <p:nvPr/>
        </p:nvGraphicFramePr>
        <p:xfrm>
          <a:off x="1322025" y="1366092"/>
          <a:ext cx="9893146" cy="507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091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What do you think is the safest decision regarding underage drinking?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23BABFB-565A-5E6C-E5A1-B7517D398E5C}"/>
              </a:ext>
            </a:extLst>
          </p:cNvPr>
          <p:cNvGraphicFramePr>
            <a:graphicFrameLocks/>
          </p:cNvGraphicFramePr>
          <p:nvPr/>
        </p:nvGraphicFramePr>
        <p:xfrm>
          <a:off x="500539" y="1532386"/>
          <a:ext cx="11178050" cy="4847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3264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Estimate the percentage of YOUTH ages 10-18, in Tolland using alcohol, marijuana or other drugs.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736C77-EA44-E9A5-7979-840A019A8E31}"/>
              </a:ext>
            </a:extLst>
          </p:cNvPr>
          <p:cNvGraphicFramePr>
            <a:graphicFrameLocks/>
          </p:cNvGraphicFramePr>
          <p:nvPr/>
        </p:nvGraphicFramePr>
        <p:xfrm>
          <a:off x="881349" y="1619479"/>
          <a:ext cx="10355855" cy="474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458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422711" y="227608"/>
            <a:ext cx="10704325" cy="130477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Estimate the percentage of YOUTH ages 10-18, in Tolland experiencing concerns related to mental health including anxiety, depression, suicidal ideation etc.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2BA38A-809D-AE30-91BF-B8AE2BCB3744}"/>
              </a:ext>
            </a:extLst>
          </p:cNvPr>
          <p:cNvGraphicFramePr>
            <a:graphicFrameLocks/>
          </p:cNvGraphicFramePr>
          <p:nvPr/>
        </p:nvGraphicFramePr>
        <p:xfrm>
          <a:off x="422711" y="1222872"/>
          <a:ext cx="11255169" cy="512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047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737401" y="469619"/>
            <a:ext cx="10704325" cy="130477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Where would you prefer to access information about mental health, substance misuse and related issues for youth and adults?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F44026-21DE-2AAC-A031-2721E8DB250C}"/>
              </a:ext>
            </a:extLst>
          </p:cNvPr>
          <p:cNvGraphicFramePr>
            <a:graphicFrameLocks/>
          </p:cNvGraphicFramePr>
          <p:nvPr/>
        </p:nvGraphicFramePr>
        <p:xfrm>
          <a:off x="422711" y="1774397"/>
          <a:ext cx="11354320" cy="446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rrow: Pentagon 4">
            <a:extLst>
              <a:ext uri="{FF2B5EF4-FFF2-40B4-BE49-F238E27FC236}">
                <a16:creationId xmlns:a16="http://schemas.microsoft.com/office/drawing/2014/main" id="{8A08A3F9-CA1C-8B20-700C-20D616019C6F}"/>
              </a:ext>
            </a:extLst>
          </p:cNvPr>
          <p:cNvSpPr/>
          <p:nvPr/>
        </p:nvSpPr>
        <p:spPr>
          <a:xfrm>
            <a:off x="-11017" y="205211"/>
            <a:ext cx="3630984" cy="41037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Garamond" panose="02020404030301010803" pitchFamily="18" charset="0"/>
              </a:rPr>
              <a:t>(full sample for the remaining slides)</a:t>
            </a:r>
          </a:p>
        </p:txBody>
      </p:sp>
    </p:spTree>
    <p:extLst>
      <p:ext uri="{BB962C8B-B14F-4D97-AF65-F5344CB8AC3E}">
        <p14:creationId xmlns:p14="http://schemas.microsoft.com/office/powerpoint/2010/main" val="1814790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583894" y="202154"/>
            <a:ext cx="10704325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200">
                <a:latin typeface="Garamond" panose="02020404030301010803" pitchFamily="18" charset="0"/>
              </a:rPr>
              <a:t>What topics would you be interested in learning more about related to behavioral health? </a:t>
            </a:r>
            <a:r>
              <a:rPr lang="en-US" sz="2400">
                <a:latin typeface="Garamond" panose="02020404030301010803" pitchFamily="18" charset="0"/>
              </a:rPr>
              <a:t>(number)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E92096-F403-2032-51A1-94C490D1738F}"/>
              </a:ext>
            </a:extLst>
          </p:cNvPr>
          <p:cNvGraphicFramePr>
            <a:graphicFrameLocks/>
          </p:cNvGraphicFramePr>
          <p:nvPr/>
        </p:nvGraphicFramePr>
        <p:xfrm>
          <a:off x="583894" y="1332689"/>
          <a:ext cx="10917716" cy="511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6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20D82-37F6-26E8-9E8A-15C3031E958F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4BCAF-306E-7D15-F5EE-F4FD7C780C8F}"/>
              </a:ext>
            </a:extLst>
          </p:cNvPr>
          <p:cNvSpPr txBox="1">
            <a:spLocks/>
          </p:cNvSpPr>
          <p:nvPr/>
        </p:nvSpPr>
        <p:spPr>
          <a:xfrm>
            <a:off x="737401" y="133660"/>
            <a:ext cx="10704325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If you were to access information on behavioral health topics, how would you prefer to receive it?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333B8F-AD69-FD98-B582-A6466BFEA3FF}"/>
              </a:ext>
            </a:extLst>
          </p:cNvPr>
          <p:cNvGraphicFramePr>
            <a:graphicFrameLocks/>
          </p:cNvGraphicFramePr>
          <p:nvPr/>
        </p:nvGraphicFramePr>
        <p:xfrm>
          <a:off x="495759" y="1438438"/>
          <a:ext cx="11336357" cy="499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75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072156-8561-C1EE-219A-C235E4348662}"/>
              </a:ext>
            </a:extLst>
          </p:cNvPr>
          <p:cNvCxnSpPr>
            <a:cxnSpLocks/>
          </p:cNvCxnSpPr>
          <p:nvPr/>
        </p:nvCxnSpPr>
        <p:spPr>
          <a:xfrm flipH="1">
            <a:off x="0" y="1125392"/>
            <a:ext cx="4672572" cy="0"/>
          </a:xfrm>
          <a:prstGeom prst="line">
            <a:avLst/>
          </a:prstGeom>
          <a:gradFill>
            <a:gsLst>
              <a:gs pos="26616">
                <a:srgbClr val="FFE90B"/>
              </a:gs>
              <a:gs pos="13000">
                <a:srgbClr val="FF9933"/>
              </a:gs>
              <a:gs pos="37015">
                <a:srgbClr val="FFC000"/>
              </a:gs>
              <a:gs pos="27258">
                <a:srgbClr val="FFED09"/>
              </a:gs>
              <a:gs pos="100000">
                <a:srgbClr val="FFCC66"/>
              </a:gs>
            </a:gsLst>
            <a:lin ang="3600000" scaled="0"/>
          </a:gradFill>
          <a:ln w="38100" cap="flat" cmpd="sng" algn="ctr">
            <a:gradFill>
              <a:gsLst>
                <a:gs pos="0">
                  <a:srgbClr val="CC9900">
                    <a:lumMod val="100000"/>
                  </a:srgbClr>
                </a:gs>
                <a:gs pos="55000">
                  <a:srgbClr val="DDB437">
                    <a:lumMod val="90000"/>
                    <a:lumOff val="10000"/>
                  </a:srgbClr>
                </a:gs>
                <a:gs pos="65000">
                  <a:srgbClr val="CC9900">
                    <a:lumMod val="20000"/>
                    <a:lumOff val="80000"/>
                  </a:srgbClr>
                </a:gs>
                <a:gs pos="20000">
                  <a:srgbClr val="ECCB6B">
                    <a:lumMod val="50000"/>
                    <a:lumOff val="50000"/>
                  </a:srgbClr>
                </a:gs>
                <a:gs pos="15000">
                  <a:srgbClr val="D2A317">
                    <a:lumMod val="55000"/>
                    <a:lumOff val="45000"/>
                  </a:srgbClr>
                </a:gs>
                <a:gs pos="70000">
                  <a:srgbClr val="CC9900">
                    <a:lumMod val="95000"/>
                    <a:lumOff val="5000"/>
                  </a:srgbClr>
                </a:gs>
                <a:gs pos="100000">
                  <a:srgbClr val="CC9900"/>
                </a:gs>
              </a:gsLst>
              <a:lin ang="0" scaled="0"/>
            </a:gradFill>
            <a:prstDash val="solid"/>
          </a:ln>
          <a:effectLst/>
          <a:scene3d>
            <a:camera prst="orthographicFront"/>
            <a:lightRig rig="contrasting" dir="t"/>
          </a:scene3d>
          <a:sp3d extrusionH="57150" prstMaterial="softEdge">
            <a:bevelT h="6350"/>
            <a:bevelB w="63500"/>
          </a:sp3d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A999BBC-446C-185B-8C5D-A5174E6B196C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E9D8F24-DBD9-59C6-7C85-9D1E8682CF4E}"/>
              </a:ext>
            </a:extLst>
          </p:cNvPr>
          <p:cNvGraphicFramePr>
            <a:graphicFrameLocks/>
          </p:cNvGraphicFramePr>
          <p:nvPr/>
        </p:nvGraphicFramePr>
        <p:xfrm>
          <a:off x="0" y="2235980"/>
          <a:ext cx="5364480" cy="412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64032EA7-EAD9-F4A9-FEC9-5753A6CE1C3A}"/>
              </a:ext>
            </a:extLst>
          </p:cNvPr>
          <p:cNvSpPr txBox="1">
            <a:spLocks/>
          </p:cNvSpPr>
          <p:nvPr/>
        </p:nvSpPr>
        <p:spPr>
          <a:xfrm>
            <a:off x="431800" y="1688123"/>
            <a:ext cx="5095240" cy="482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Garamond" panose="02020404030301010803" pitchFamily="18" charset="0"/>
              </a:rPr>
              <a:t>How long have you lived in Tolland?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D86120-5D09-29AC-6673-BAE4DBDA7B94}"/>
              </a:ext>
            </a:extLst>
          </p:cNvPr>
          <p:cNvSpPr txBox="1">
            <a:spLocks/>
          </p:cNvSpPr>
          <p:nvPr/>
        </p:nvSpPr>
        <p:spPr>
          <a:xfrm>
            <a:off x="513081" y="483382"/>
            <a:ext cx="3628292" cy="8264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latin typeface="Garamond" panose="02020404030301010803" pitchFamily="18" charset="0"/>
              </a:rPr>
              <a:t>The Sample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C2A8BA-5A09-9CA2-B57F-DFB141B3C807}"/>
              </a:ext>
            </a:extLst>
          </p:cNvPr>
          <p:cNvGraphicFramePr>
            <a:graphicFrameLocks/>
          </p:cNvGraphicFramePr>
          <p:nvPr/>
        </p:nvGraphicFramePr>
        <p:xfrm>
          <a:off x="6543040" y="345439"/>
          <a:ext cx="5364480" cy="257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90F3A2B-7576-84DE-E8B2-6449575774B6}"/>
              </a:ext>
            </a:extLst>
          </p:cNvPr>
          <p:cNvGraphicFramePr>
            <a:graphicFrameLocks/>
          </p:cNvGraphicFramePr>
          <p:nvPr/>
        </p:nvGraphicFramePr>
        <p:xfrm>
          <a:off x="5933440" y="3255009"/>
          <a:ext cx="6146800" cy="3176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310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B0AA91-D8B5-AEB5-96B9-A34ABD918508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666654-3377-5B2B-A7FB-27BCFDD54339}"/>
              </a:ext>
            </a:extLst>
          </p:cNvPr>
          <p:cNvSpPr txBox="1">
            <a:spLocks/>
          </p:cNvSpPr>
          <p:nvPr/>
        </p:nvSpPr>
        <p:spPr>
          <a:xfrm>
            <a:off x="208280" y="283124"/>
            <a:ext cx="10642600" cy="56073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latin typeface="Garamond" panose="02020404030301010803" pitchFamily="18" charset="0"/>
              </a:rPr>
              <a:t>Level of concern around issues impacting </a:t>
            </a:r>
            <a:r>
              <a:rPr lang="en-US" sz="4800" b="1">
                <a:latin typeface="Garamond" panose="02020404030301010803" pitchFamily="18" charset="0"/>
              </a:rPr>
              <a:t>Tolland adults: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C2C169-9FE9-5388-91BE-7F2AECE0D108}"/>
              </a:ext>
            </a:extLst>
          </p:cNvPr>
          <p:cNvGraphicFramePr>
            <a:graphicFrameLocks/>
          </p:cNvGraphicFramePr>
          <p:nvPr/>
        </p:nvGraphicFramePr>
        <p:xfrm>
          <a:off x="279400" y="1361440"/>
          <a:ext cx="11633199" cy="4931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89F004A-4FB4-7DBE-7F95-E27A7E7A82CF}"/>
              </a:ext>
            </a:extLst>
          </p:cNvPr>
          <p:cNvSpPr txBox="1">
            <a:spLocks/>
          </p:cNvSpPr>
          <p:nvPr/>
        </p:nvSpPr>
        <p:spPr>
          <a:xfrm>
            <a:off x="2570480" y="963844"/>
            <a:ext cx="8351520" cy="5607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Garamond" panose="02020404030301010803" pitchFamily="18" charset="0"/>
              </a:rPr>
              <a:t>% reporting concerned/ extremely concerned</a:t>
            </a:r>
            <a:endParaRPr lang="en-US" sz="3200" b="1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6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C50376-7944-06DF-2B1C-DADEC00F799B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In Tolland, how comfortable do you think </a:t>
            </a:r>
            <a:r>
              <a:rPr lang="en-US" sz="3600" b="1">
                <a:latin typeface="Garamond" panose="02020404030301010803" pitchFamily="18" charset="0"/>
              </a:rPr>
              <a:t>most people that you know</a:t>
            </a:r>
            <a:r>
              <a:rPr lang="en-US" sz="3600">
                <a:latin typeface="Garamond" panose="02020404030301010803" pitchFamily="18" charset="0"/>
              </a:rPr>
              <a:t> are with the following?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F16E825-8E60-2EBD-0072-F7F1733F7164}"/>
              </a:ext>
            </a:extLst>
          </p:cNvPr>
          <p:cNvGraphicFramePr>
            <a:graphicFrameLocks/>
          </p:cNvGraphicFramePr>
          <p:nvPr/>
        </p:nvGraphicFramePr>
        <p:xfrm>
          <a:off x="425364" y="1772920"/>
          <a:ext cx="11512636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16A89D00-70D9-65B8-51F2-D1CADAAB1931}"/>
              </a:ext>
            </a:extLst>
          </p:cNvPr>
          <p:cNvSpPr/>
          <p:nvPr/>
        </p:nvSpPr>
        <p:spPr>
          <a:xfrm rot="5400000">
            <a:off x="10970260" y="1673860"/>
            <a:ext cx="187960" cy="7518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81E8B760-7171-534A-7EAD-229105926DB1}"/>
              </a:ext>
            </a:extLst>
          </p:cNvPr>
          <p:cNvSpPr/>
          <p:nvPr/>
        </p:nvSpPr>
        <p:spPr>
          <a:xfrm rot="5400000">
            <a:off x="10701020" y="2877820"/>
            <a:ext cx="187960" cy="12903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A229EE-03F4-B9FF-85FC-5DE49CB4DE49}"/>
              </a:ext>
            </a:extLst>
          </p:cNvPr>
          <p:cNvSpPr txBox="1"/>
          <p:nvPr/>
        </p:nvSpPr>
        <p:spPr>
          <a:xfrm>
            <a:off x="10718800" y="1645920"/>
            <a:ext cx="75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11.2%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1C748E-0000-4B52-0B32-1702B6562078}"/>
              </a:ext>
            </a:extLst>
          </p:cNvPr>
          <p:cNvSpPr txBox="1"/>
          <p:nvPr/>
        </p:nvSpPr>
        <p:spPr>
          <a:xfrm>
            <a:off x="10439400" y="3152140"/>
            <a:ext cx="75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20.5%</a:t>
            </a:r>
          </a:p>
        </p:txBody>
      </p:sp>
    </p:spTree>
    <p:extLst>
      <p:ext uri="{BB962C8B-B14F-4D97-AF65-F5344CB8AC3E}">
        <p14:creationId xmlns:p14="http://schemas.microsoft.com/office/powerpoint/2010/main" val="339537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F5016A-3EE8-39C2-6046-F94209BD8AC5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In Tolland, how comfortable do you think </a:t>
            </a:r>
            <a:r>
              <a:rPr lang="en-US" sz="3600" b="1">
                <a:latin typeface="Garamond" panose="02020404030301010803" pitchFamily="18" charset="0"/>
              </a:rPr>
              <a:t>most people that you know</a:t>
            </a:r>
            <a:r>
              <a:rPr lang="en-US" sz="3600">
                <a:latin typeface="Garamond" panose="02020404030301010803" pitchFamily="18" charset="0"/>
              </a:rPr>
              <a:t> are with the following?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7FDEFEB-F0F3-576B-8809-16140A50770A}"/>
              </a:ext>
            </a:extLst>
          </p:cNvPr>
          <p:cNvGraphicFramePr>
            <a:graphicFrameLocks/>
          </p:cNvGraphicFramePr>
          <p:nvPr/>
        </p:nvGraphicFramePr>
        <p:xfrm>
          <a:off x="205232" y="1793240"/>
          <a:ext cx="11512296" cy="4041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B46BC33C-5AD9-66C1-B55D-80184711AA44}"/>
              </a:ext>
            </a:extLst>
          </p:cNvPr>
          <p:cNvSpPr/>
          <p:nvPr/>
        </p:nvSpPr>
        <p:spPr>
          <a:xfrm rot="5400000">
            <a:off x="10624820" y="1673860"/>
            <a:ext cx="187960" cy="7518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4EEE2-60DC-8D3A-65A1-75025E750694}"/>
              </a:ext>
            </a:extLst>
          </p:cNvPr>
          <p:cNvSpPr txBox="1"/>
          <p:nvPr/>
        </p:nvSpPr>
        <p:spPr>
          <a:xfrm>
            <a:off x="10373360" y="1645920"/>
            <a:ext cx="75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14.2%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8DC9B01-43FF-24C6-E911-65C462B13D2E}"/>
              </a:ext>
            </a:extLst>
          </p:cNvPr>
          <p:cNvSpPr/>
          <p:nvPr/>
        </p:nvSpPr>
        <p:spPr>
          <a:xfrm rot="5400000">
            <a:off x="10487660" y="3133344"/>
            <a:ext cx="187960" cy="10261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9B2AD6-FCEB-B7E7-49D3-E015ADCE495F}"/>
              </a:ext>
            </a:extLst>
          </p:cNvPr>
          <p:cNvSpPr txBox="1"/>
          <p:nvPr/>
        </p:nvSpPr>
        <p:spPr>
          <a:xfrm>
            <a:off x="10278364" y="3263638"/>
            <a:ext cx="75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19.3%</a:t>
            </a:r>
          </a:p>
        </p:txBody>
      </p:sp>
    </p:spTree>
    <p:extLst>
      <p:ext uri="{BB962C8B-B14F-4D97-AF65-F5344CB8AC3E}">
        <p14:creationId xmlns:p14="http://schemas.microsoft.com/office/powerpoint/2010/main" val="336556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FE653CD-8D86-52F7-C2E3-342AF92F775B}"/>
              </a:ext>
            </a:extLst>
          </p:cNvPr>
          <p:cNvGraphicFramePr>
            <a:graphicFrameLocks/>
          </p:cNvGraphicFramePr>
          <p:nvPr/>
        </p:nvGraphicFramePr>
        <p:xfrm>
          <a:off x="751840" y="944880"/>
          <a:ext cx="10982960" cy="546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>
                <a:latin typeface="Garamond" panose="02020404030301010803" pitchFamily="18" charset="0"/>
              </a:rPr>
              <a:t>How would you rate your current…?</a:t>
            </a:r>
          </a:p>
        </p:txBody>
      </p:sp>
    </p:spTree>
    <p:extLst>
      <p:ext uri="{BB962C8B-B14F-4D97-AF65-F5344CB8AC3E}">
        <p14:creationId xmlns:p14="http://schemas.microsoft.com/office/powerpoint/2010/main" val="48205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>
                <a:latin typeface="Garamond" panose="02020404030301010803" pitchFamily="18" charset="0"/>
              </a:rPr>
              <a:t>Please </a:t>
            </a:r>
            <a:r>
              <a:rPr lang="en-US" sz="2400" b="1">
                <a:latin typeface="Garamond" panose="02020404030301010803" pitchFamily="18" charset="0"/>
              </a:rPr>
              <a:t>estimate the percentage of families </a:t>
            </a:r>
            <a:r>
              <a:rPr lang="en-US" sz="2400">
                <a:latin typeface="Garamond" panose="02020404030301010803" pitchFamily="18" charset="0"/>
              </a:rPr>
              <a:t>in Tolland </a:t>
            </a:r>
            <a:r>
              <a:rPr lang="en-US" sz="2400" b="1">
                <a:latin typeface="Garamond" panose="02020404030301010803" pitchFamily="18" charset="0"/>
              </a:rPr>
              <a:t>experiencing</a:t>
            </a:r>
            <a:r>
              <a:rPr lang="en-US" sz="2400">
                <a:latin typeface="Garamond" panose="02020404030301010803" pitchFamily="18" charset="0"/>
              </a:rPr>
              <a:t> concerns related to </a:t>
            </a:r>
            <a:r>
              <a:rPr lang="en-US" sz="2400" b="1">
                <a:latin typeface="Garamond" panose="02020404030301010803" pitchFamily="18" charset="0"/>
              </a:rPr>
              <a:t>substance use/misuse or addiction</a:t>
            </a:r>
            <a:r>
              <a:rPr lang="en-US" sz="2400">
                <a:latin typeface="Garamond" panose="02020404030301010803" pitchFamily="18" charset="0"/>
              </a:rPr>
              <a:t>, including misuse of alcohol, marijuana, prescription or other drugs. </a:t>
            </a:r>
            <a:endParaRPr lang="en-US" sz="5400">
              <a:latin typeface="Garamond" panose="02020404030301010803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84BF75-5B51-1C0E-32AA-4DBA5F1F4C1C}"/>
              </a:ext>
            </a:extLst>
          </p:cNvPr>
          <p:cNvGraphicFramePr>
            <a:graphicFrameLocks/>
          </p:cNvGraphicFramePr>
          <p:nvPr/>
        </p:nvGraphicFramePr>
        <p:xfrm>
          <a:off x="203200" y="1818640"/>
          <a:ext cx="1170432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BAED74-5BD5-5DBA-2013-FCF714FB593E}"/>
              </a:ext>
            </a:extLst>
          </p:cNvPr>
          <p:cNvGraphicFramePr>
            <a:graphicFrameLocks noGrp="1"/>
          </p:cNvGraphicFramePr>
          <p:nvPr/>
        </p:nvGraphicFramePr>
        <p:xfrm>
          <a:off x="8575040" y="2007870"/>
          <a:ext cx="2621280" cy="11353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619493162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590351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Average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40.75%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24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40%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77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88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44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35EDCC-1CB7-366E-CA13-5915EF008D4B}"/>
              </a:ext>
            </a:extLst>
          </p:cNvPr>
          <p:cNvSpPr/>
          <p:nvPr/>
        </p:nvSpPr>
        <p:spPr>
          <a:xfrm>
            <a:off x="-6435" y="6527800"/>
            <a:ext cx="12191999" cy="330200"/>
          </a:xfrm>
          <a:prstGeom prst="rect">
            <a:avLst/>
          </a:prstGeom>
          <a:solidFill>
            <a:srgbClr val="006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EF8B7-0640-F21C-7D1B-C6119F50485A}"/>
              </a:ext>
            </a:extLst>
          </p:cNvPr>
          <p:cNvSpPr txBox="1">
            <a:spLocks/>
          </p:cNvSpPr>
          <p:nvPr/>
        </p:nvSpPr>
        <p:spPr>
          <a:xfrm>
            <a:off x="350520" y="280182"/>
            <a:ext cx="11221720" cy="13047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>
                <a:latin typeface="Garamond" panose="02020404030301010803" pitchFamily="18" charset="0"/>
              </a:rPr>
              <a:t>Please </a:t>
            </a:r>
            <a:r>
              <a:rPr lang="en-US" sz="2400" b="1">
                <a:latin typeface="Garamond" panose="02020404030301010803" pitchFamily="18" charset="0"/>
              </a:rPr>
              <a:t>estimate the percentage of families </a:t>
            </a:r>
            <a:r>
              <a:rPr lang="en-US" sz="2400">
                <a:latin typeface="Garamond" panose="02020404030301010803" pitchFamily="18" charset="0"/>
              </a:rPr>
              <a:t>in Tolland </a:t>
            </a:r>
            <a:r>
              <a:rPr lang="en-US" sz="2400" b="1">
                <a:latin typeface="Garamond" panose="02020404030301010803" pitchFamily="18" charset="0"/>
              </a:rPr>
              <a:t>experiencing</a:t>
            </a:r>
            <a:r>
              <a:rPr lang="en-US" sz="2400">
                <a:latin typeface="Garamond" panose="02020404030301010803" pitchFamily="18" charset="0"/>
              </a:rPr>
              <a:t> concerns related to </a:t>
            </a:r>
            <a:r>
              <a:rPr lang="en-US" sz="2400" b="1" i="0" u="none" strike="noStrike" baseline="0">
                <a:latin typeface="Garamond" panose="02020404030301010803" pitchFamily="18" charset="0"/>
              </a:rPr>
              <a:t>mental health </a:t>
            </a:r>
            <a:r>
              <a:rPr lang="en-US" sz="2400" b="0" i="0" u="none" strike="noStrike" baseline="0">
                <a:latin typeface="Garamond" panose="02020404030301010803" pitchFamily="18" charset="0"/>
              </a:rPr>
              <a:t>including anxiety, depression, suicidal ideation etc.</a:t>
            </a:r>
            <a:endParaRPr lang="en-US" sz="5400">
              <a:latin typeface="Garamond" panose="02020404030301010803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5F21044-959C-F871-334C-E7054B511222}"/>
              </a:ext>
            </a:extLst>
          </p:cNvPr>
          <p:cNvGraphicFramePr>
            <a:graphicFrameLocks/>
          </p:cNvGraphicFramePr>
          <p:nvPr/>
        </p:nvGraphicFramePr>
        <p:xfrm>
          <a:off x="363220" y="1806098"/>
          <a:ext cx="11704320" cy="448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BAED74-5BD5-5DBA-2013-FCF714FB593E}"/>
              </a:ext>
            </a:extLst>
          </p:cNvPr>
          <p:cNvGraphicFramePr>
            <a:graphicFrameLocks noGrp="1"/>
          </p:cNvGraphicFramePr>
          <p:nvPr/>
        </p:nvGraphicFramePr>
        <p:xfrm>
          <a:off x="8778240" y="1806098"/>
          <a:ext cx="2621280" cy="11353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619493162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590351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Average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24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77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88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38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Widescreen</PresentationFormat>
  <Paragraphs>122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Office Theme</vt:lpstr>
      <vt:lpstr>Town of Tolland  Survey of Adult Community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Tolland  Survey of Adult Community Members</dc:title>
  <dc:creator>Caitlin Mather</dc:creator>
  <cp:lastModifiedBy>Caitlin Mather</cp:lastModifiedBy>
  <cp:revision>1</cp:revision>
  <dcterms:created xsi:type="dcterms:W3CDTF">2023-04-17T17:13:49Z</dcterms:created>
  <dcterms:modified xsi:type="dcterms:W3CDTF">2023-04-17T17:14:09Z</dcterms:modified>
</cp:coreProperties>
</file>