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5.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bwsmithconsulting.sharepoint.com/sites/allcompany/Shared%20Documents/Current%20Client%20Work/Proposals%20Starting%202021/Tolland%20Human%20Services/Charts%20for%20Needs%20Assm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bwsmithconsulting.sharepoint.com/sites/allcompany/Shared%20Documents/Current%20Client%20Work/Proposals%20Starting%202021/Tolland%20Human%20Services/Charts%20for%20Needs%20Assm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lucas\b.w.smithconsulting\All%20Company%20-%20Documents\Current%20Client%20Work\BWS%20Survey%20Services\Suffield\Suffield%202022\2022_Suffield_Graphs.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C:\Users\lucas\b.w.smithconsulting\All%20Company%20-%20Documents\Current%20Client%20Work\BWS%20Survey%20Services\Suffield\Suffield%202022\2022_Suffield_Graph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lucas\b.w.smithconsulting\All%20Company%20-%20Documents\Current%20Client%20Work\BWS%20Survey%20Services\Suffield\Suffield%202022\2022_Suffield_Graphs.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lucas\b.w.smithconsulting\All%20Company%20-%20Documents\Current%20Client%20Work\BWS%20Survey%20Services\Suffield\Suffield%202022\2022_Suffield_Graphs.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lucas\b.w.smithconsulting\All%20Company%20-%20Documents\Current%20Client%20Work\BWS%20Survey%20Services\Suffield\Suffield%202022\2022_Suffield_Graphs.xlsx" TargetMode="Externa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Garamond" panose="02020404030301010803" pitchFamily="18" charset="0"/>
                <a:ea typeface="+mn-ea"/>
                <a:cs typeface="+mn-cs"/>
              </a:defRPr>
            </a:pPr>
            <a:r>
              <a:rPr lang="en-US" sz="1800" b="1"/>
              <a:t>Age Distribution</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0"/>
          <c:y val="0.11909680921897969"/>
          <c:w val="1"/>
          <c:h val="0.76274776779364617"/>
        </c:manualLayout>
      </c:layout>
      <c:barChart>
        <c:barDir val="bar"/>
        <c:grouping val="stacked"/>
        <c:varyColors val="0"/>
        <c:ser>
          <c:idx val="0"/>
          <c:order val="0"/>
          <c:tx>
            <c:strRef>
              <c:f>Demographics!$B$3</c:f>
              <c:strCache>
                <c:ptCount val="1"/>
                <c:pt idx="0">
                  <c:v>100-Enfield</c:v>
                </c:pt>
              </c:strCache>
            </c:strRef>
          </c:tx>
          <c:spPr>
            <a:noFill/>
            <a:ln>
              <a:noFill/>
            </a:ln>
            <a:effectLst/>
          </c:spPr>
          <c:invertIfNegative val="0"/>
          <c:cat>
            <c:strRef>
              <c:f>Demographics!$A$4:$A$12</c:f>
              <c:strCache>
                <c:ptCount val="9"/>
                <c:pt idx="0">
                  <c:v>Under 10</c:v>
                </c:pt>
                <c:pt idx="1">
                  <c:v>10-19</c:v>
                </c:pt>
                <c:pt idx="2">
                  <c:v>20-29</c:v>
                </c:pt>
                <c:pt idx="3">
                  <c:v>30-39</c:v>
                </c:pt>
                <c:pt idx="4">
                  <c:v>40-49</c:v>
                </c:pt>
                <c:pt idx="5">
                  <c:v>50-59</c:v>
                </c:pt>
                <c:pt idx="6">
                  <c:v>60-69</c:v>
                </c:pt>
                <c:pt idx="7">
                  <c:v>70-79</c:v>
                </c:pt>
                <c:pt idx="8">
                  <c:v>80+</c:v>
                </c:pt>
              </c:strCache>
            </c:strRef>
          </c:cat>
          <c:val>
            <c:numRef>
              <c:f>Demographics!$B$4:$B$12</c:f>
              <c:numCache>
                <c:formatCode>0.00%</c:formatCode>
                <c:ptCount val="9"/>
                <c:pt idx="0">
                  <c:v>0.89</c:v>
                </c:pt>
                <c:pt idx="1">
                  <c:v>0.85</c:v>
                </c:pt>
                <c:pt idx="2">
                  <c:v>0.91</c:v>
                </c:pt>
                <c:pt idx="3">
                  <c:v>0.89</c:v>
                </c:pt>
                <c:pt idx="4">
                  <c:v>0.85</c:v>
                </c:pt>
                <c:pt idx="5">
                  <c:v>0.85</c:v>
                </c:pt>
                <c:pt idx="6">
                  <c:v>0.86</c:v>
                </c:pt>
                <c:pt idx="7">
                  <c:v>0.94</c:v>
                </c:pt>
                <c:pt idx="8">
                  <c:v>0.96</c:v>
                </c:pt>
              </c:numCache>
            </c:numRef>
          </c:val>
          <c:extLst>
            <c:ext xmlns:c16="http://schemas.microsoft.com/office/drawing/2014/chart" uri="{C3380CC4-5D6E-409C-BE32-E72D297353CC}">
              <c16:uniqueId val="{00000000-08FE-4562-B76D-4FD0FCB11627}"/>
            </c:ext>
          </c:extLst>
        </c:ser>
        <c:ser>
          <c:idx val="1"/>
          <c:order val="1"/>
          <c:tx>
            <c:strRef>
              <c:f>Demographics!$C$3</c:f>
              <c:strCache>
                <c:ptCount val="1"/>
                <c:pt idx="0">
                  <c:v>Tolland</c:v>
                </c:pt>
              </c:strCache>
            </c:strRef>
          </c:tx>
          <c:spPr>
            <a:solidFill>
              <a:srgbClr val="93DE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Demographics!$A$4:$A$12</c:f>
              <c:strCache>
                <c:ptCount val="9"/>
                <c:pt idx="0">
                  <c:v>Under 10</c:v>
                </c:pt>
                <c:pt idx="1">
                  <c:v>10-19</c:v>
                </c:pt>
                <c:pt idx="2">
                  <c:v>20-29</c:v>
                </c:pt>
                <c:pt idx="3">
                  <c:v>30-39</c:v>
                </c:pt>
                <c:pt idx="4">
                  <c:v>40-49</c:v>
                </c:pt>
                <c:pt idx="5">
                  <c:v>50-59</c:v>
                </c:pt>
                <c:pt idx="6">
                  <c:v>60-69</c:v>
                </c:pt>
                <c:pt idx="7">
                  <c:v>70-79</c:v>
                </c:pt>
                <c:pt idx="8">
                  <c:v>80+</c:v>
                </c:pt>
              </c:strCache>
            </c:strRef>
          </c:cat>
          <c:val>
            <c:numRef>
              <c:f>Demographics!$C$4:$C$12</c:f>
              <c:numCache>
                <c:formatCode>0%</c:formatCode>
                <c:ptCount val="9"/>
                <c:pt idx="0">
                  <c:v>0.11</c:v>
                </c:pt>
                <c:pt idx="1">
                  <c:v>0.15</c:v>
                </c:pt>
                <c:pt idx="2">
                  <c:v>0.09</c:v>
                </c:pt>
                <c:pt idx="3">
                  <c:v>0.11</c:v>
                </c:pt>
                <c:pt idx="4">
                  <c:v>0.15</c:v>
                </c:pt>
                <c:pt idx="5">
                  <c:v>0.15</c:v>
                </c:pt>
                <c:pt idx="6">
                  <c:v>0.14000000000000001</c:v>
                </c:pt>
                <c:pt idx="7">
                  <c:v>0.06</c:v>
                </c:pt>
                <c:pt idx="8">
                  <c:v>0.04</c:v>
                </c:pt>
              </c:numCache>
            </c:numRef>
          </c:val>
          <c:extLst>
            <c:ext xmlns:c16="http://schemas.microsoft.com/office/drawing/2014/chart" uri="{C3380CC4-5D6E-409C-BE32-E72D297353CC}">
              <c16:uniqueId val="{00000001-08FE-4562-B76D-4FD0FCB11627}"/>
            </c:ext>
          </c:extLst>
        </c:ser>
        <c:ser>
          <c:idx val="2"/>
          <c:order val="2"/>
          <c:tx>
            <c:strRef>
              <c:f>Demographics!$D$3</c:f>
              <c:strCache>
                <c:ptCount val="1"/>
                <c:pt idx="0">
                  <c:v>Gap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Demographics!$A$4:$A$12</c:f>
              <c:strCache>
                <c:ptCount val="9"/>
                <c:pt idx="0">
                  <c:v>Under 10</c:v>
                </c:pt>
                <c:pt idx="1">
                  <c:v>10-19</c:v>
                </c:pt>
                <c:pt idx="2">
                  <c:v>20-29</c:v>
                </c:pt>
                <c:pt idx="3">
                  <c:v>30-39</c:v>
                </c:pt>
                <c:pt idx="4">
                  <c:v>40-49</c:v>
                </c:pt>
                <c:pt idx="5">
                  <c:v>50-59</c:v>
                </c:pt>
                <c:pt idx="6">
                  <c:v>60-69</c:v>
                </c:pt>
                <c:pt idx="7">
                  <c:v>70-79</c:v>
                </c:pt>
                <c:pt idx="8">
                  <c:v>80+</c:v>
                </c:pt>
              </c:strCache>
            </c:strRef>
          </c:cat>
          <c:val>
            <c:numRef>
              <c:f>Demographics!$D$4:$D$12</c:f>
              <c:numCache>
                <c:formatCode>0%</c:formatCode>
                <c:ptCount val="9"/>
                <c:pt idx="0">
                  <c:v>0.05</c:v>
                </c:pt>
                <c:pt idx="1">
                  <c:v>0.05</c:v>
                </c:pt>
                <c:pt idx="2">
                  <c:v>0.05</c:v>
                </c:pt>
                <c:pt idx="3">
                  <c:v>0.05</c:v>
                </c:pt>
                <c:pt idx="4">
                  <c:v>0.05</c:v>
                </c:pt>
                <c:pt idx="5">
                  <c:v>0.05</c:v>
                </c:pt>
                <c:pt idx="6">
                  <c:v>0.05</c:v>
                </c:pt>
                <c:pt idx="7">
                  <c:v>0.05</c:v>
                </c:pt>
                <c:pt idx="8">
                  <c:v>0.05</c:v>
                </c:pt>
              </c:numCache>
            </c:numRef>
          </c:val>
          <c:extLst>
            <c:ext xmlns:c16="http://schemas.microsoft.com/office/drawing/2014/chart" uri="{C3380CC4-5D6E-409C-BE32-E72D297353CC}">
              <c16:uniqueId val="{00000002-08FE-4562-B76D-4FD0FCB11627}"/>
            </c:ext>
          </c:extLst>
        </c:ser>
        <c:ser>
          <c:idx val="3"/>
          <c:order val="3"/>
          <c:tx>
            <c:strRef>
              <c:f>Demographics!$E$3</c:f>
              <c:strCache>
                <c:ptCount val="1"/>
                <c:pt idx="0">
                  <c:v>Connecticut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Demographics!$A$4:$A$12</c:f>
              <c:strCache>
                <c:ptCount val="9"/>
                <c:pt idx="0">
                  <c:v>Under 10</c:v>
                </c:pt>
                <c:pt idx="1">
                  <c:v>10-19</c:v>
                </c:pt>
                <c:pt idx="2">
                  <c:v>20-29</c:v>
                </c:pt>
                <c:pt idx="3">
                  <c:v>30-39</c:v>
                </c:pt>
                <c:pt idx="4">
                  <c:v>40-49</c:v>
                </c:pt>
                <c:pt idx="5">
                  <c:v>50-59</c:v>
                </c:pt>
                <c:pt idx="6">
                  <c:v>60-69</c:v>
                </c:pt>
                <c:pt idx="7">
                  <c:v>70-79</c:v>
                </c:pt>
                <c:pt idx="8">
                  <c:v>80+</c:v>
                </c:pt>
              </c:strCache>
            </c:strRef>
          </c:cat>
          <c:val>
            <c:numRef>
              <c:f>Demographics!$E$4:$E$12</c:f>
              <c:numCache>
                <c:formatCode>0%</c:formatCode>
                <c:ptCount val="9"/>
                <c:pt idx="0">
                  <c:v>0.11</c:v>
                </c:pt>
                <c:pt idx="1">
                  <c:v>0.13</c:v>
                </c:pt>
                <c:pt idx="2">
                  <c:v>0.13</c:v>
                </c:pt>
                <c:pt idx="3">
                  <c:v>0.12</c:v>
                </c:pt>
                <c:pt idx="4">
                  <c:v>0.13</c:v>
                </c:pt>
                <c:pt idx="5">
                  <c:v>0.15</c:v>
                </c:pt>
                <c:pt idx="6">
                  <c:v>0.12</c:v>
                </c:pt>
                <c:pt idx="7">
                  <c:v>7.0000000000000007E-2</c:v>
                </c:pt>
                <c:pt idx="8">
                  <c:v>0.05</c:v>
                </c:pt>
              </c:numCache>
            </c:numRef>
          </c:val>
          <c:extLst>
            <c:ext xmlns:c16="http://schemas.microsoft.com/office/drawing/2014/chart" uri="{C3380CC4-5D6E-409C-BE32-E72D297353CC}">
              <c16:uniqueId val="{00000003-08FE-4562-B76D-4FD0FCB11627}"/>
            </c:ext>
          </c:extLst>
        </c:ser>
        <c:ser>
          <c:idx val="4"/>
          <c:order val="4"/>
          <c:tx>
            <c:strRef>
              <c:f>Demographics!$F$3</c:f>
              <c:strCache>
                <c:ptCount val="1"/>
                <c:pt idx="0">
                  <c:v>100-CT</c:v>
                </c:pt>
              </c:strCache>
            </c:strRef>
          </c:tx>
          <c:spPr>
            <a:noFill/>
            <a:ln>
              <a:noFill/>
            </a:ln>
            <a:effectLst/>
          </c:spPr>
          <c:invertIfNegative val="0"/>
          <c:cat>
            <c:strRef>
              <c:f>Demographics!$A$4:$A$12</c:f>
              <c:strCache>
                <c:ptCount val="9"/>
                <c:pt idx="0">
                  <c:v>Under 10</c:v>
                </c:pt>
                <c:pt idx="1">
                  <c:v>10-19</c:v>
                </c:pt>
                <c:pt idx="2">
                  <c:v>20-29</c:v>
                </c:pt>
                <c:pt idx="3">
                  <c:v>30-39</c:v>
                </c:pt>
                <c:pt idx="4">
                  <c:v>40-49</c:v>
                </c:pt>
                <c:pt idx="5">
                  <c:v>50-59</c:v>
                </c:pt>
                <c:pt idx="6">
                  <c:v>60-69</c:v>
                </c:pt>
                <c:pt idx="7">
                  <c:v>70-79</c:v>
                </c:pt>
                <c:pt idx="8">
                  <c:v>80+</c:v>
                </c:pt>
              </c:strCache>
            </c:strRef>
          </c:cat>
          <c:val>
            <c:numRef>
              <c:f>Demographics!$F$4:$F$12</c:f>
              <c:numCache>
                <c:formatCode>0%</c:formatCode>
                <c:ptCount val="9"/>
                <c:pt idx="0">
                  <c:v>0.89</c:v>
                </c:pt>
                <c:pt idx="1">
                  <c:v>0.87</c:v>
                </c:pt>
                <c:pt idx="2">
                  <c:v>0.87</c:v>
                </c:pt>
                <c:pt idx="3">
                  <c:v>0.88</c:v>
                </c:pt>
                <c:pt idx="4">
                  <c:v>0.87</c:v>
                </c:pt>
                <c:pt idx="5">
                  <c:v>0.85</c:v>
                </c:pt>
                <c:pt idx="6">
                  <c:v>0.88</c:v>
                </c:pt>
                <c:pt idx="7">
                  <c:v>0.92999999999999994</c:v>
                </c:pt>
                <c:pt idx="8">
                  <c:v>0.95</c:v>
                </c:pt>
              </c:numCache>
            </c:numRef>
          </c:val>
          <c:extLst>
            <c:ext xmlns:c16="http://schemas.microsoft.com/office/drawing/2014/chart" uri="{C3380CC4-5D6E-409C-BE32-E72D297353CC}">
              <c16:uniqueId val="{00000004-08FE-4562-B76D-4FD0FCB11627}"/>
            </c:ext>
          </c:extLst>
        </c:ser>
        <c:dLbls>
          <c:showLegendKey val="0"/>
          <c:showVal val="0"/>
          <c:showCatName val="0"/>
          <c:showSerName val="0"/>
          <c:showPercent val="0"/>
          <c:showBubbleSize val="0"/>
        </c:dLbls>
        <c:gapWidth val="100"/>
        <c:overlap val="100"/>
        <c:axId val="752162751"/>
        <c:axId val="752161503"/>
      </c:barChart>
      <c:catAx>
        <c:axId val="752162751"/>
        <c:scaling>
          <c:orientation val="minMax"/>
        </c:scaling>
        <c:delete val="1"/>
        <c:axPos val="l"/>
        <c:numFmt formatCode="General" sourceLinked="1"/>
        <c:majorTickMark val="none"/>
        <c:minorTickMark val="none"/>
        <c:tickLblPos val="nextTo"/>
        <c:crossAx val="752161503"/>
        <c:crosses val="autoZero"/>
        <c:auto val="1"/>
        <c:lblAlgn val="ctr"/>
        <c:lblOffset val="100"/>
        <c:noMultiLvlLbl val="0"/>
      </c:catAx>
      <c:valAx>
        <c:axId val="752161503"/>
        <c:scaling>
          <c:orientation val="minMax"/>
          <c:max val="1.25"/>
          <c:min val="0.8"/>
        </c:scaling>
        <c:delete val="1"/>
        <c:axPos val="b"/>
        <c:numFmt formatCode="0.00%" sourceLinked="1"/>
        <c:majorTickMark val="none"/>
        <c:minorTickMark val="none"/>
        <c:tickLblPos val="nextTo"/>
        <c:crossAx val="752162751"/>
        <c:crosses val="autoZero"/>
        <c:crossBetween val="between"/>
      </c:valAx>
      <c:spPr>
        <a:noFill/>
        <a:ln>
          <a:noFill/>
        </a:ln>
        <a:effectLst/>
      </c:spPr>
    </c:plotArea>
    <c:legend>
      <c:legendPos val="b"/>
      <c:legendEntry>
        <c:idx val="0"/>
        <c:delete val="1"/>
      </c:legendEntry>
      <c:legendEntry>
        <c:idx val="2"/>
        <c:delete val="1"/>
      </c:legendEntry>
      <c:legendEntry>
        <c:idx val="4"/>
        <c:delete val="1"/>
      </c:legendEntry>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Garamond" panose="02020404030301010803"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Occasions</c:v>
                </c:pt>
              </c:strCache>
            </c:strRef>
          </c:tx>
          <c:spPr>
            <a:solidFill>
              <a:srgbClr val="578FFF"/>
            </a:solidFill>
            <a:ln>
              <a:solidFill>
                <a:schemeClr val="tx1">
                  <a:lumMod val="50000"/>
                  <a:lumOff val="50000"/>
                </a:schemeClr>
              </a:solidFill>
            </a:ln>
            <a:effectLst/>
          </c:spPr>
          <c:invertIfNegative val="0"/>
          <c:dPt>
            <c:idx val="1"/>
            <c:invertIfNegative val="0"/>
            <c:bubble3D val="0"/>
            <c:spPr>
              <a:solidFill>
                <a:srgbClr val="2970FF"/>
              </a:solidFill>
              <a:ln>
                <a:solidFill>
                  <a:schemeClr val="tx1">
                    <a:lumMod val="50000"/>
                    <a:lumOff val="50000"/>
                  </a:schemeClr>
                </a:solidFill>
              </a:ln>
              <a:effectLst/>
            </c:spPr>
            <c:extLst>
              <c:ext xmlns:c16="http://schemas.microsoft.com/office/drawing/2014/chart" uri="{C3380CC4-5D6E-409C-BE32-E72D297353CC}">
                <c16:uniqueId val="{00000001-19B2-44F6-B795-85918E3327EF}"/>
              </c:ext>
            </c:extLst>
          </c:dPt>
          <c:dPt>
            <c:idx val="2"/>
            <c:invertIfNegative val="0"/>
            <c:bubble3D val="0"/>
            <c:spPr>
              <a:solidFill>
                <a:srgbClr val="004EEA"/>
              </a:solidFill>
              <a:ln>
                <a:solidFill>
                  <a:schemeClr val="tx1">
                    <a:lumMod val="50000"/>
                    <a:lumOff val="50000"/>
                  </a:schemeClr>
                </a:solidFill>
              </a:ln>
              <a:effectLst/>
            </c:spPr>
            <c:extLst>
              <c:ext xmlns:c16="http://schemas.microsoft.com/office/drawing/2014/chart" uri="{C3380CC4-5D6E-409C-BE32-E72D297353CC}">
                <c16:uniqueId val="{00000003-19B2-44F6-B795-85918E3327EF}"/>
              </c:ext>
            </c:extLst>
          </c:dPt>
          <c:dPt>
            <c:idx val="3"/>
            <c:invertIfNegative val="0"/>
            <c:bubble3D val="0"/>
            <c:spPr>
              <a:solidFill>
                <a:srgbClr val="003FBC"/>
              </a:solidFill>
              <a:ln>
                <a:solidFill>
                  <a:schemeClr val="tx1">
                    <a:lumMod val="50000"/>
                    <a:lumOff val="50000"/>
                  </a:schemeClr>
                </a:solidFill>
              </a:ln>
              <a:effectLst/>
            </c:spPr>
            <c:extLst>
              <c:ext xmlns:c16="http://schemas.microsoft.com/office/drawing/2014/chart" uri="{C3380CC4-5D6E-409C-BE32-E72D297353CC}">
                <c16:uniqueId val="{00000005-19B2-44F6-B795-85918E3327EF}"/>
              </c:ext>
            </c:extLst>
          </c:dPt>
          <c:dPt>
            <c:idx val="4"/>
            <c:invertIfNegative val="0"/>
            <c:bubble3D val="0"/>
            <c:spPr>
              <a:solidFill>
                <a:srgbClr val="003192"/>
              </a:solidFill>
              <a:ln>
                <a:solidFill>
                  <a:schemeClr val="tx1">
                    <a:lumMod val="50000"/>
                    <a:lumOff val="50000"/>
                  </a:schemeClr>
                </a:solidFill>
              </a:ln>
              <a:effectLst/>
            </c:spPr>
            <c:extLst>
              <c:ext xmlns:c16="http://schemas.microsoft.com/office/drawing/2014/chart" uri="{C3380CC4-5D6E-409C-BE32-E72D297353CC}">
                <c16:uniqueId val="{00000007-19B2-44F6-B795-85918E3327EF}"/>
              </c:ext>
            </c:extLst>
          </c:dPt>
          <c:dPt>
            <c:idx val="5"/>
            <c:invertIfNegative val="0"/>
            <c:bubble3D val="0"/>
            <c:spPr>
              <a:solidFill>
                <a:srgbClr val="002060"/>
              </a:solidFill>
              <a:ln>
                <a:solidFill>
                  <a:schemeClr val="tx1">
                    <a:lumMod val="50000"/>
                    <a:lumOff val="50000"/>
                  </a:schemeClr>
                </a:solidFill>
              </a:ln>
              <a:effectLst/>
            </c:spPr>
            <c:extLst>
              <c:ext xmlns:c16="http://schemas.microsoft.com/office/drawing/2014/chart" uri="{C3380CC4-5D6E-409C-BE32-E72D297353CC}">
                <c16:uniqueId val="{00000009-19B2-44F6-B795-85918E3327E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1-2 times</c:v>
                </c:pt>
                <c:pt idx="1">
                  <c:v>3-5 times</c:v>
                </c:pt>
                <c:pt idx="2">
                  <c:v>6-9 times</c:v>
                </c:pt>
                <c:pt idx="3">
                  <c:v>10-19 times</c:v>
                </c:pt>
                <c:pt idx="4">
                  <c:v>20-39 times</c:v>
                </c:pt>
                <c:pt idx="5">
                  <c:v>40 or more times</c:v>
                </c:pt>
              </c:strCache>
            </c:strRef>
          </c:cat>
          <c:val>
            <c:numRef>
              <c:f>Sheet1!$B$2:$B$7</c:f>
              <c:numCache>
                <c:formatCode>0.0%</c:formatCode>
                <c:ptCount val="6"/>
                <c:pt idx="0">
                  <c:v>0.60340000000000005</c:v>
                </c:pt>
                <c:pt idx="1">
                  <c:v>9.5000000000000001E-2</c:v>
                </c:pt>
                <c:pt idx="2">
                  <c:v>5.5899999999999998E-2</c:v>
                </c:pt>
                <c:pt idx="3">
                  <c:v>6.7000000000000004E-2</c:v>
                </c:pt>
                <c:pt idx="4">
                  <c:v>8.3799999999999999E-2</c:v>
                </c:pt>
                <c:pt idx="5">
                  <c:v>9.5000000000000001E-2</c:v>
                </c:pt>
              </c:numCache>
            </c:numRef>
          </c:val>
          <c:extLst>
            <c:ext xmlns:c16="http://schemas.microsoft.com/office/drawing/2014/chart" uri="{C3380CC4-5D6E-409C-BE32-E72D297353CC}">
              <c16:uniqueId val="{0000000A-19B2-44F6-B795-85918E3327EF}"/>
            </c:ext>
          </c:extLst>
        </c:ser>
        <c:dLbls>
          <c:showLegendKey val="0"/>
          <c:showVal val="0"/>
          <c:showCatName val="0"/>
          <c:showSerName val="0"/>
          <c:showPercent val="0"/>
          <c:showBubbleSize val="0"/>
        </c:dLbls>
        <c:gapWidth val="130"/>
        <c:overlap val="-27"/>
        <c:axId val="989740448"/>
        <c:axId val="989746272"/>
      </c:barChart>
      <c:catAx>
        <c:axId val="98974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crossAx val="989746272"/>
        <c:crosses val="autoZero"/>
        <c:auto val="1"/>
        <c:lblAlgn val="ctr"/>
        <c:lblOffset val="100"/>
        <c:noMultiLvlLbl val="0"/>
      </c:catAx>
      <c:valAx>
        <c:axId val="9897462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989740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Occasions</c:v>
                </c:pt>
              </c:strCache>
            </c:strRef>
          </c:tx>
          <c:spPr>
            <a:solidFill>
              <a:srgbClr val="578FFF"/>
            </a:solidFill>
            <a:ln>
              <a:solidFill>
                <a:schemeClr val="tx1">
                  <a:lumMod val="50000"/>
                  <a:lumOff val="50000"/>
                </a:schemeClr>
              </a:solidFill>
            </a:ln>
            <a:effectLst/>
          </c:spPr>
          <c:invertIfNegative val="0"/>
          <c:dPt>
            <c:idx val="1"/>
            <c:invertIfNegative val="0"/>
            <c:bubble3D val="0"/>
            <c:spPr>
              <a:solidFill>
                <a:srgbClr val="2970FF"/>
              </a:solidFill>
              <a:ln>
                <a:solidFill>
                  <a:schemeClr val="tx1">
                    <a:lumMod val="50000"/>
                    <a:lumOff val="50000"/>
                  </a:schemeClr>
                </a:solidFill>
              </a:ln>
              <a:effectLst/>
            </c:spPr>
            <c:extLst>
              <c:ext xmlns:c16="http://schemas.microsoft.com/office/drawing/2014/chart" uri="{C3380CC4-5D6E-409C-BE32-E72D297353CC}">
                <c16:uniqueId val="{00000001-19B2-44F6-B795-85918E3327EF}"/>
              </c:ext>
            </c:extLst>
          </c:dPt>
          <c:dPt>
            <c:idx val="2"/>
            <c:invertIfNegative val="0"/>
            <c:bubble3D val="0"/>
            <c:spPr>
              <a:solidFill>
                <a:srgbClr val="004EEA"/>
              </a:solidFill>
              <a:ln>
                <a:solidFill>
                  <a:schemeClr val="tx1">
                    <a:lumMod val="50000"/>
                    <a:lumOff val="50000"/>
                  </a:schemeClr>
                </a:solidFill>
              </a:ln>
              <a:effectLst/>
            </c:spPr>
            <c:extLst>
              <c:ext xmlns:c16="http://schemas.microsoft.com/office/drawing/2014/chart" uri="{C3380CC4-5D6E-409C-BE32-E72D297353CC}">
                <c16:uniqueId val="{00000003-19B2-44F6-B795-85918E3327EF}"/>
              </c:ext>
            </c:extLst>
          </c:dPt>
          <c:dPt>
            <c:idx val="3"/>
            <c:invertIfNegative val="0"/>
            <c:bubble3D val="0"/>
            <c:spPr>
              <a:solidFill>
                <a:srgbClr val="003FBC"/>
              </a:solidFill>
              <a:ln>
                <a:solidFill>
                  <a:schemeClr val="tx1">
                    <a:lumMod val="50000"/>
                    <a:lumOff val="50000"/>
                  </a:schemeClr>
                </a:solidFill>
              </a:ln>
              <a:effectLst/>
            </c:spPr>
            <c:extLst>
              <c:ext xmlns:c16="http://schemas.microsoft.com/office/drawing/2014/chart" uri="{C3380CC4-5D6E-409C-BE32-E72D297353CC}">
                <c16:uniqueId val="{00000005-19B2-44F6-B795-85918E3327EF}"/>
              </c:ext>
            </c:extLst>
          </c:dPt>
          <c:dPt>
            <c:idx val="4"/>
            <c:invertIfNegative val="0"/>
            <c:bubble3D val="0"/>
            <c:spPr>
              <a:solidFill>
                <a:srgbClr val="003192"/>
              </a:solidFill>
              <a:ln>
                <a:solidFill>
                  <a:schemeClr val="tx1">
                    <a:lumMod val="50000"/>
                    <a:lumOff val="50000"/>
                  </a:schemeClr>
                </a:solidFill>
              </a:ln>
              <a:effectLst/>
            </c:spPr>
            <c:extLst>
              <c:ext xmlns:c16="http://schemas.microsoft.com/office/drawing/2014/chart" uri="{C3380CC4-5D6E-409C-BE32-E72D297353CC}">
                <c16:uniqueId val="{00000007-19B2-44F6-B795-85918E3327EF}"/>
              </c:ext>
            </c:extLst>
          </c:dPt>
          <c:dPt>
            <c:idx val="5"/>
            <c:invertIfNegative val="0"/>
            <c:bubble3D val="0"/>
            <c:spPr>
              <a:solidFill>
                <a:srgbClr val="002060"/>
              </a:solidFill>
              <a:ln>
                <a:solidFill>
                  <a:schemeClr val="tx1">
                    <a:lumMod val="50000"/>
                    <a:lumOff val="50000"/>
                  </a:schemeClr>
                </a:solidFill>
              </a:ln>
              <a:effectLst/>
            </c:spPr>
            <c:extLst>
              <c:ext xmlns:c16="http://schemas.microsoft.com/office/drawing/2014/chart" uri="{C3380CC4-5D6E-409C-BE32-E72D297353CC}">
                <c16:uniqueId val="{00000009-19B2-44F6-B795-85918E3327E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Once</c:v>
                </c:pt>
                <c:pt idx="2">
                  <c:v>Twice</c:v>
                </c:pt>
                <c:pt idx="3">
                  <c:v>3-5 times</c:v>
                </c:pt>
                <c:pt idx="4">
                  <c:v>6-9 times</c:v>
                </c:pt>
                <c:pt idx="5">
                  <c:v>10 or more times</c:v>
                </c:pt>
              </c:strCache>
            </c:strRef>
          </c:cat>
          <c:val>
            <c:numRef>
              <c:f>Sheet1!$B$2:$B$7</c:f>
              <c:numCache>
                <c:formatCode>0.0%</c:formatCode>
                <c:ptCount val="6"/>
                <c:pt idx="0">
                  <c:v>0.68720000000000003</c:v>
                </c:pt>
                <c:pt idx="1">
                  <c:v>0.10059999999999999</c:v>
                </c:pt>
                <c:pt idx="2">
                  <c:v>0.1341</c:v>
                </c:pt>
                <c:pt idx="3">
                  <c:v>4.4699999999999997E-2</c:v>
                </c:pt>
                <c:pt idx="4">
                  <c:v>5.5999999999999999E-3</c:v>
                </c:pt>
                <c:pt idx="5">
                  <c:v>2.7900000000000001E-2</c:v>
                </c:pt>
              </c:numCache>
            </c:numRef>
          </c:val>
          <c:extLst>
            <c:ext xmlns:c16="http://schemas.microsoft.com/office/drawing/2014/chart" uri="{C3380CC4-5D6E-409C-BE32-E72D297353CC}">
              <c16:uniqueId val="{0000000A-19B2-44F6-B795-85918E3327EF}"/>
            </c:ext>
          </c:extLst>
        </c:ser>
        <c:dLbls>
          <c:showLegendKey val="0"/>
          <c:showVal val="0"/>
          <c:showCatName val="0"/>
          <c:showSerName val="0"/>
          <c:showPercent val="0"/>
          <c:showBubbleSize val="0"/>
        </c:dLbls>
        <c:gapWidth val="130"/>
        <c:overlap val="-27"/>
        <c:axId val="989740448"/>
        <c:axId val="989746272"/>
      </c:barChart>
      <c:catAx>
        <c:axId val="98974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crossAx val="989746272"/>
        <c:crosses val="autoZero"/>
        <c:auto val="1"/>
        <c:lblAlgn val="ctr"/>
        <c:lblOffset val="100"/>
        <c:noMultiLvlLbl val="0"/>
      </c:catAx>
      <c:valAx>
        <c:axId val="9897462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989740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Past Month Use</c:v>
                </c:pt>
              </c:strCache>
            </c:strRef>
          </c:tx>
          <c:spPr>
            <a:solidFill>
              <a:srgbClr val="002060"/>
            </a:solidFill>
            <a:ln>
              <a:solidFill>
                <a:schemeClr val="tx1">
                  <a:lumMod val="50000"/>
                  <a:lumOff val="50000"/>
                </a:schemeClr>
              </a:solidFill>
            </a:ln>
            <a:effectLst/>
          </c:spPr>
          <c:invertIfNegative val="0"/>
          <c:dPt>
            <c:idx val="1"/>
            <c:invertIfNegative val="0"/>
            <c:bubble3D val="0"/>
            <c:spPr>
              <a:solidFill>
                <a:schemeClr val="accent4"/>
              </a:solidFill>
              <a:ln>
                <a:solidFill>
                  <a:schemeClr val="tx1">
                    <a:lumMod val="50000"/>
                    <a:lumOff val="50000"/>
                  </a:schemeClr>
                </a:solidFill>
              </a:ln>
              <a:effectLst/>
            </c:spPr>
            <c:extLst>
              <c:ext xmlns:c16="http://schemas.microsoft.com/office/drawing/2014/chart" uri="{C3380CC4-5D6E-409C-BE32-E72D297353CC}">
                <c16:uniqueId val="{00000001-4727-4BCB-881F-E95E3617C683}"/>
              </c:ext>
            </c:extLst>
          </c:dPt>
          <c:dPt>
            <c:idx val="2"/>
            <c:invertIfNegative val="0"/>
            <c:bubble3D val="0"/>
            <c:spPr>
              <a:solidFill>
                <a:srgbClr val="00B0F0"/>
              </a:solidFill>
              <a:ln>
                <a:solidFill>
                  <a:schemeClr val="tx1">
                    <a:lumMod val="50000"/>
                    <a:lumOff val="50000"/>
                  </a:schemeClr>
                </a:solidFill>
              </a:ln>
              <a:effectLst/>
            </c:spPr>
            <c:extLst>
              <c:ext xmlns:c16="http://schemas.microsoft.com/office/drawing/2014/chart" uri="{C3380CC4-5D6E-409C-BE32-E72D297353CC}">
                <c16:uniqueId val="{00000003-4727-4BCB-881F-E95E3617C68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Nicotine</c:v>
                </c:pt>
                <c:pt idx="1">
                  <c:v>Marijuana</c:v>
                </c:pt>
                <c:pt idx="2">
                  <c:v>Just Flavoring</c:v>
                </c:pt>
              </c:strCache>
            </c:strRef>
          </c:cat>
          <c:val>
            <c:numRef>
              <c:f>Sheet1!$B$2:$B$4</c:f>
              <c:numCache>
                <c:formatCode>0.0%</c:formatCode>
                <c:ptCount val="3"/>
                <c:pt idx="0">
                  <c:v>0.86021505376344087</c:v>
                </c:pt>
                <c:pt idx="1">
                  <c:v>0.58064516129032262</c:v>
                </c:pt>
                <c:pt idx="2">
                  <c:v>0.26881720430107525</c:v>
                </c:pt>
              </c:numCache>
            </c:numRef>
          </c:val>
          <c:extLst>
            <c:ext xmlns:c16="http://schemas.microsoft.com/office/drawing/2014/chart" uri="{C3380CC4-5D6E-409C-BE32-E72D297353CC}">
              <c16:uniqueId val="{0000000A-4727-4BCB-881F-E95E3617C683}"/>
            </c:ext>
          </c:extLst>
        </c:ser>
        <c:dLbls>
          <c:showLegendKey val="0"/>
          <c:showVal val="0"/>
          <c:showCatName val="0"/>
          <c:showSerName val="0"/>
          <c:showPercent val="0"/>
          <c:showBubbleSize val="0"/>
        </c:dLbls>
        <c:gapWidth val="219"/>
        <c:overlap val="-27"/>
        <c:axId val="989740448"/>
        <c:axId val="989746272"/>
      </c:barChart>
      <c:catAx>
        <c:axId val="98974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crossAx val="989746272"/>
        <c:crosses val="autoZero"/>
        <c:auto val="1"/>
        <c:lblAlgn val="ctr"/>
        <c:lblOffset val="100"/>
        <c:noMultiLvlLbl val="0"/>
      </c:catAx>
      <c:valAx>
        <c:axId val="9897462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989740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05061299760584E-2"/>
          <c:y val="3.5635225962005794E-2"/>
          <c:w val="0.75406167683661363"/>
          <c:h val="0.87860293078689111"/>
        </c:manualLayout>
      </c:layout>
      <c:barChart>
        <c:barDir val="col"/>
        <c:grouping val="clustered"/>
        <c:varyColors val="0"/>
        <c:ser>
          <c:idx val="0"/>
          <c:order val="0"/>
          <c:tx>
            <c:strRef>
              <c:f>'Sources of Substances'!$A$5</c:f>
              <c:strCache>
                <c:ptCount val="1"/>
                <c:pt idx="0">
                  <c:v>Friend/Relative Buys</c:v>
                </c:pt>
              </c:strCache>
            </c:strRef>
          </c:tx>
          <c:spPr>
            <a:solidFill>
              <a:schemeClr val="accent1"/>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'Sources of Substances'!$B$4:$D$4</c:f>
              <c:strCache>
                <c:ptCount val="3"/>
                <c:pt idx="0">
                  <c:v>Cigarettes</c:v>
                </c:pt>
                <c:pt idx="1">
                  <c:v>Vape</c:v>
                </c:pt>
                <c:pt idx="2">
                  <c:v>Alcohol</c:v>
                </c:pt>
              </c:strCache>
            </c:strRef>
          </c:cat>
          <c:val>
            <c:numRef>
              <c:f>'Sources of Substances'!$B$5:$D$5</c:f>
              <c:numCache>
                <c:formatCode>0.00%</c:formatCode>
                <c:ptCount val="3"/>
                <c:pt idx="0">
                  <c:v>0.57899999999999996</c:v>
                </c:pt>
                <c:pt idx="1">
                  <c:v>0.2366</c:v>
                </c:pt>
                <c:pt idx="2">
                  <c:v>0.31280000000000002</c:v>
                </c:pt>
              </c:numCache>
            </c:numRef>
          </c:val>
          <c:extLst>
            <c:ext xmlns:c16="http://schemas.microsoft.com/office/drawing/2014/chart" uri="{C3380CC4-5D6E-409C-BE32-E72D297353CC}">
              <c16:uniqueId val="{00000000-9B97-48E0-AAF6-F7D399A58565}"/>
            </c:ext>
          </c:extLst>
        </c:ser>
        <c:ser>
          <c:idx val="1"/>
          <c:order val="1"/>
          <c:tx>
            <c:strRef>
              <c:f>'Sources of Substances'!$A$6</c:f>
              <c:strCache>
                <c:ptCount val="1"/>
                <c:pt idx="0">
                  <c:v>Friend/Relative without permission</c:v>
                </c:pt>
              </c:strCache>
            </c:strRef>
          </c:tx>
          <c:spPr>
            <a:solidFill>
              <a:schemeClr val="accent2"/>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'Sources of Substances'!$B$4:$D$4</c:f>
              <c:strCache>
                <c:ptCount val="3"/>
                <c:pt idx="0">
                  <c:v>Cigarettes</c:v>
                </c:pt>
                <c:pt idx="1">
                  <c:v>Vape</c:v>
                </c:pt>
                <c:pt idx="2">
                  <c:v>Alcohol</c:v>
                </c:pt>
              </c:strCache>
            </c:strRef>
          </c:cat>
          <c:val>
            <c:numRef>
              <c:f>'Sources of Substances'!$B$6:$D$6</c:f>
              <c:numCache>
                <c:formatCode>0.00%</c:formatCode>
                <c:ptCount val="3"/>
                <c:pt idx="0">
                  <c:v>0.316</c:v>
                </c:pt>
                <c:pt idx="1">
                  <c:v>0.1075</c:v>
                </c:pt>
                <c:pt idx="2">
                  <c:v>0.20669999999999999</c:v>
                </c:pt>
              </c:numCache>
            </c:numRef>
          </c:val>
          <c:extLst>
            <c:ext xmlns:c16="http://schemas.microsoft.com/office/drawing/2014/chart" uri="{C3380CC4-5D6E-409C-BE32-E72D297353CC}">
              <c16:uniqueId val="{00000001-9B97-48E0-AAF6-F7D399A58565}"/>
            </c:ext>
          </c:extLst>
        </c:ser>
        <c:ser>
          <c:idx val="2"/>
          <c:order val="2"/>
          <c:tx>
            <c:strRef>
              <c:f>'Sources of Substances'!$A$7</c:f>
              <c:strCache>
                <c:ptCount val="1"/>
                <c:pt idx="0">
                  <c:v>Friend/Relative with their permission</c:v>
                </c:pt>
              </c:strCache>
            </c:strRef>
          </c:tx>
          <c:spPr>
            <a:solidFill>
              <a:schemeClr val="accent3"/>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'Sources of Substances'!$B$4:$D$4</c:f>
              <c:strCache>
                <c:ptCount val="3"/>
                <c:pt idx="0">
                  <c:v>Cigarettes</c:v>
                </c:pt>
                <c:pt idx="1">
                  <c:v>Vape</c:v>
                </c:pt>
                <c:pt idx="2">
                  <c:v>Alcohol</c:v>
                </c:pt>
              </c:strCache>
            </c:strRef>
          </c:cat>
          <c:val>
            <c:numRef>
              <c:f>'Sources of Substances'!$B$7:$D$7</c:f>
              <c:numCache>
                <c:formatCode>0.00%</c:formatCode>
                <c:ptCount val="3"/>
                <c:pt idx="0">
                  <c:v>0.57899999999999996</c:v>
                </c:pt>
                <c:pt idx="1">
                  <c:v>0.27960000000000002</c:v>
                </c:pt>
                <c:pt idx="2">
                  <c:v>0.49719999999999998</c:v>
                </c:pt>
              </c:numCache>
            </c:numRef>
          </c:val>
          <c:extLst>
            <c:ext xmlns:c16="http://schemas.microsoft.com/office/drawing/2014/chart" uri="{C3380CC4-5D6E-409C-BE32-E72D297353CC}">
              <c16:uniqueId val="{00000002-9B97-48E0-AAF6-F7D399A58565}"/>
            </c:ext>
          </c:extLst>
        </c:ser>
        <c:ser>
          <c:idx val="3"/>
          <c:order val="3"/>
          <c:tx>
            <c:strRef>
              <c:f>'Sources of Substances'!$A$8</c:f>
              <c:strCache>
                <c:ptCount val="1"/>
                <c:pt idx="0">
                  <c:v>Vending machine</c:v>
                </c:pt>
              </c:strCache>
            </c:strRef>
          </c:tx>
          <c:spPr>
            <a:solidFill>
              <a:schemeClr val="accent4"/>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'Sources of Substances'!$B$4:$D$4</c:f>
              <c:strCache>
                <c:ptCount val="3"/>
                <c:pt idx="0">
                  <c:v>Cigarettes</c:v>
                </c:pt>
                <c:pt idx="1">
                  <c:v>Vape</c:v>
                </c:pt>
                <c:pt idx="2">
                  <c:v>Alcohol</c:v>
                </c:pt>
              </c:strCache>
            </c:strRef>
          </c:cat>
          <c:val>
            <c:numRef>
              <c:f>'Sources of Substances'!$B$8:$D$8</c:f>
              <c:numCache>
                <c:formatCode>0.00%</c:formatCode>
                <c:ptCount val="3"/>
                <c:pt idx="0">
                  <c:v>0.21099999999999999</c:v>
                </c:pt>
                <c:pt idx="1">
                  <c:v>7.5300000000000006E-2</c:v>
                </c:pt>
                <c:pt idx="2">
                  <c:v>4.4699999999999997E-2</c:v>
                </c:pt>
              </c:numCache>
            </c:numRef>
          </c:val>
          <c:extLst>
            <c:ext xmlns:c16="http://schemas.microsoft.com/office/drawing/2014/chart" uri="{C3380CC4-5D6E-409C-BE32-E72D297353CC}">
              <c16:uniqueId val="{00000003-9B97-48E0-AAF6-F7D399A58565}"/>
            </c:ext>
          </c:extLst>
        </c:ser>
        <c:ser>
          <c:idx val="4"/>
          <c:order val="4"/>
          <c:tx>
            <c:strRef>
              <c:f>'Sources of Substances'!$A$9</c:f>
              <c:strCache>
                <c:ptCount val="1"/>
                <c:pt idx="0">
                  <c:v>Through mail</c:v>
                </c:pt>
              </c:strCache>
            </c:strRef>
          </c:tx>
          <c:spPr>
            <a:solidFill>
              <a:schemeClr val="accent5"/>
            </a:solidFill>
            <a:ln>
              <a:noFill/>
            </a:ln>
            <a:effectLst/>
          </c:spPr>
          <c:invertIfNegative val="0"/>
          <c:dPt>
            <c:idx val="0"/>
            <c:invertIfNegative val="0"/>
            <c:bubble3D val="0"/>
            <c:spPr>
              <a:solidFill>
                <a:schemeClr val="accent5"/>
              </a:solidFill>
              <a:ln>
                <a:solidFill>
                  <a:schemeClr val="tx1"/>
                </a:solidFill>
              </a:ln>
              <a:effectLst/>
            </c:spPr>
            <c:extLst>
              <c:ext xmlns:c16="http://schemas.microsoft.com/office/drawing/2014/chart" uri="{C3380CC4-5D6E-409C-BE32-E72D297353CC}">
                <c16:uniqueId val="{00000000-D3E6-46F2-A11C-2801D8BAA38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'Sources of Substances'!$B$4:$D$4</c:f>
              <c:strCache>
                <c:ptCount val="3"/>
                <c:pt idx="0">
                  <c:v>Cigarettes</c:v>
                </c:pt>
                <c:pt idx="1">
                  <c:v>Vape</c:v>
                </c:pt>
                <c:pt idx="2">
                  <c:v>Alcohol</c:v>
                </c:pt>
              </c:strCache>
            </c:strRef>
          </c:cat>
          <c:val>
            <c:numRef>
              <c:f>'Sources of Substances'!$B$9:$D$9</c:f>
              <c:numCache>
                <c:formatCode>0.00%</c:formatCode>
                <c:ptCount val="3"/>
                <c:pt idx="0">
                  <c:v>0.36799999999999999</c:v>
                </c:pt>
                <c:pt idx="1">
                  <c:v>8.5999999999999993E-2</c:v>
                </c:pt>
                <c:pt idx="2">
                  <c:v>3.9100000000000003E-2</c:v>
                </c:pt>
              </c:numCache>
            </c:numRef>
          </c:val>
          <c:extLst>
            <c:ext xmlns:c16="http://schemas.microsoft.com/office/drawing/2014/chart" uri="{C3380CC4-5D6E-409C-BE32-E72D297353CC}">
              <c16:uniqueId val="{00000004-9B97-48E0-AAF6-F7D399A58565}"/>
            </c:ext>
          </c:extLst>
        </c:ser>
        <c:ser>
          <c:idx val="5"/>
          <c:order val="5"/>
          <c:tx>
            <c:strRef>
              <c:f>'Sources of Substances'!$A$10</c:f>
              <c:strCache>
                <c:ptCount val="1"/>
                <c:pt idx="0">
                  <c:v>Store</c:v>
                </c:pt>
              </c:strCache>
            </c:strRef>
          </c:tx>
          <c:spPr>
            <a:solidFill>
              <a:schemeClr val="accent6"/>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'Sources of Substances'!$B$4:$D$4</c:f>
              <c:strCache>
                <c:ptCount val="3"/>
                <c:pt idx="0">
                  <c:v>Cigarettes</c:v>
                </c:pt>
                <c:pt idx="1">
                  <c:v>Vape</c:v>
                </c:pt>
                <c:pt idx="2">
                  <c:v>Alcohol</c:v>
                </c:pt>
              </c:strCache>
            </c:strRef>
          </c:cat>
          <c:val>
            <c:numRef>
              <c:f>'Sources of Substances'!$B$10:$D$10</c:f>
              <c:numCache>
                <c:formatCode>0.00%</c:formatCode>
                <c:ptCount val="3"/>
                <c:pt idx="0">
                  <c:v>0.42099999999999999</c:v>
                </c:pt>
                <c:pt idx="1">
                  <c:v>0.20430000000000001</c:v>
                </c:pt>
                <c:pt idx="2">
                  <c:v>9.5000000000000001E-2</c:v>
                </c:pt>
              </c:numCache>
            </c:numRef>
          </c:val>
          <c:extLst>
            <c:ext xmlns:c16="http://schemas.microsoft.com/office/drawing/2014/chart" uri="{C3380CC4-5D6E-409C-BE32-E72D297353CC}">
              <c16:uniqueId val="{00000005-9B97-48E0-AAF6-F7D399A58565}"/>
            </c:ext>
          </c:extLst>
        </c:ser>
        <c:dLbls>
          <c:showLegendKey val="0"/>
          <c:showVal val="0"/>
          <c:showCatName val="0"/>
          <c:showSerName val="0"/>
          <c:showPercent val="0"/>
          <c:showBubbleSize val="0"/>
        </c:dLbls>
        <c:gapWidth val="219"/>
        <c:overlap val="-5"/>
        <c:axId val="1473926288"/>
        <c:axId val="1473939600"/>
      </c:barChart>
      <c:catAx>
        <c:axId val="147392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Garamond" panose="02020404030301010803" pitchFamily="18" charset="0"/>
                <a:ea typeface="+mn-ea"/>
                <a:cs typeface="+mn-cs"/>
              </a:defRPr>
            </a:pPr>
            <a:endParaRPr lang="en-US"/>
          </a:p>
        </c:txPr>
        <c:crossAx val="1473939600"/>
        <c:crosses val="autoZero"/>
        <c:auto val="1"/>
        <c:lblAlgn val="ctr"/>
        <c:lblOffset val="100"/>
        <c:noMultiLvlLbl val="0"/>
      </c:catAx>
      <c:valAx>
        <c:axId val="1473939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Garamond" panose="02020404030301010803" pitchFamily="18" charset="0"/>
                <a:ea typeface="+mn-ea"/>
                <a:cs typeface="+mn-cs"/>
              </a:defRPr>
            </a:pPr>
            <a:endParaRPr lang="en-US"/>
          </a:p>
        </c:txPr>
        <c:crossAx val="1473926288"/>
        <c:crosses val="autoZero"/>
        <c:crossBetween val="between"/>
      </c:valAx>
      <c:spPr>
        <a:noFill/>
        <a:ln>
          <a:noFill/>
        </a:ln>
        <a:effectLst/>
      </c:spPr>
    </c:plotArea>
    <c:legend>
      <c:legendPos val="r"/>
      <c:layout>
        <c:manualLayout>
          <c:xMode val="edge"/>
          <c:yMode val="edge"/>
          <c:x val="0.78796738108233189"/>
          <c:y val="0.17985367109969141"/>
          <c:w val="0.21203261891766811"/>
          <c:h val="0.7058632773785461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Garamond" panose="02020404030301010803"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Past Month Use</c:v>
                </c:pt>
              </c:strCache>
            </c:strRef>
          </c:tx>
          <c:spPr>
            <a:solidFill>
              <a:srgbClr val="002060"/>
            </a:solidFill>
            <a:ln>
              <a:solidFill>
                <a:schemeClr val="tx1">
                  <a:lumMod val="50000"/>
                  <a:lumOff val="50000"/>
                </a:schemeClr>
              </a:solidFill>
            </a:ln>
            <a:effectLst/>
          </c:spPr>
          <c:invertIfNegative val="0"/>
          <c:dPt>
            <c:idx val="1"/>
            <c:invertIfNegative val="0"/>
            <c:bubble3D val="0"/>
            <c:spPr>
              <a:solidFill>
                <a:schemeClr val="accent4"/>
              </a:solidFill>
              <a:ln>
                <a:solidFill>
                  <a:schemeClr val="tx1">
                    <a:lumMod val="50000"/>
                    <a:lumOff val="50000"/>
                  </a:schemeClr>
                </a:solidFill>
              </a:ln>
              <a:effectLst/>
            </c:spPr>
            <c:extLst>
              <c:ext xmlns:c16="http://schemas.microsoft.com/office/drawing/2014/chart" uri="{C3380CC4-5D6E-409C-BE32-E72D297353CC}">
                <c16:uniqueId val="{00000001-5416-4371-BAE1-4B179F90B915}"/>
              </c:ext>
            </c:extLst>
          </c:dPt>
          <c:dPt>
            <c:idx val="2"/>
            <c:invertIfNegative val="0"/>
            <c:bubble3D val="0"/>
            <c:spPr>
              <a:solidFill>
                <a:srgbClr val="00B0F0"/>
              </a:solidFill>
              <a:ln>
                <a:solidFill>
                  <a:schemeClr val="tx1">
                    <a:lumMod val="50000"/>
                    <a:lumOff val="50000"/>
                  </a:schemeClr>
                </a:solidFill>
              </a:ln>
              <a:effectLst/>
            </c:spPr>
            <c:extLst>
              <c:ext xmlns:c16="http://schemas.microsoft.com/office/drawing/2014/chart" uri="{C3380CC4-5D6E-409C-BE32-E72D297353CC}">
                <c16:uniqueId val="{00000003-5416-4371-BAE1-4B179F90B915}"/>
              </c:ext>
            </c:extLst>
          </c:dPt>
          <c:dPt>
            <c:idx val="3"/>
            <c:invertIfNegative val="0"/>
            <c:bubble3D val="0"/>
            <c:spPr>
              <a:solidFill>
                <a:srgbClr val="006857"/>
              </a:solidFill>
              <a:ln>
                <a:solidFill>
                  <a:schemeClr val="tx1">
                    <a:lumMod val="50000"/>
                    <a:lumOff val="50000"/>
                  </a:schemeClr>
                </a:solidFill>
              </a:ln>
              <a:effectLst/>
            </c:spPr>
            <c:extLst>
              <c:ext xmlns:c16="http://schemas.microsoft.com/office/drawing/2014/chart" uri="{C3380CC4-5D6E-409C-BE32-E72D297353CC}">
                <c16:uniqueId val="{00000005-5416-4371-BAE1-4B179F90B915}"/>
              </c:ext>
            </c:extLst>
          </c:dPt>
          <c:dPt>
            <c:idx val="4"/>
            <c:invertIfNegative val="0"/>
            <c:bubble3D val="0"/>
            <c:spPr>
              <a:solidFill>
                <a:srgbClr val="C00000"/>
              </a:solidFill>
              <a:ln>
                <a:solidFill>
                  <a:schemeClr val="tx1">
                    <a:lumMod val="50000"/>
                    <a:lumOff val="50000"/>
                  </a:schemeClr>
                </a:solidFill>
              </a:ln>
              <a:effectLst/>
            </c:spPr>
            <c:extLst>
              <c:ext xmlns:c16="http://schemas.microsoft.com/office/drawing/2014/chart" uri="{C3380CC4-5D6E-409C-BE32-E72D297353CC}">
                <c16:uniqueId val="{00000007-5416-4371-BAE1-4B179F90B915}"/>
              </c:ext>
            </c:extLst>
          </c:dPt>
          <c:dPt>
            <c:idx val="5"/>
            <c:invertIfNegative val="0"/>
            <c:bubble3D val="0"/>
            <c:spPr>
              <a:solidFill>
                <a:srgbClr val="7030A0"/>
              </a:solidFill>
              <a:ln>
                <a:solidFill>
                  <a:schemeClr val="tx1">
                    <a:lumMod val="50000"/>
                    <a:lumOff val="50000"/>
                  </a:schemeClr>
                </a:solidFill>
              </a:ln>
              <a:effectLst/>
            </c:spPr>
            <c:extLst>
              <c:ext xmlns:c16="http://schemas.microsoft.com/office/drawing/2014/chart" uri="{C3380CC4-5D6E-409C-BE32-E72D297353CC}">
                <c16:uniqueId val="{00000009-5416-4371-BAE1-4B179F90B91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Alcohol</c:v>
                </c:pt>
                <c:pt idx="1">
                  <c:v>Cigarettes</c:v>
                </c:pt>
                <c:pt idx="2">
                  <c:v>E-Cigarettes</c:v>
                </c:pt>
                <c:pt idx="3">
                  <c:v>Marijuana</c:v>
                </c:pt>
                <c:pt idx="4">
                  <c:v>Rx (Narcotics)</c:v>
                </c:pt>
                <c:pt idx="5">
                  <c:v>Heroin</c:v>
                </c:pt>
              </c:strCache>
            </c:strRef>
          </c:cat>
          <c:val>
            <c:numRef>
              <c:f>Sheet1!$B$2:$B$7</c:f>
              <c:numCache>
                <c:formatCode>0.0%</c:formatCode>
                <c:ptCount val="6"/>
                <c:pt idx="0">
                  <c:v>0.35950000000000004</c:v>
                </c:pt>
                <c:pt idx="1">
                  <c:v>0.55320000000000003</c:v>
                </c:pt>
                <c:pt idx="2">
                  <c:v>0.43930000000000002</c:v>
                </c:pt>
                <c:pt idx="3">
                  <c:v>0.57850000000000001</c:v>
                </c:pt>
                <c:pt idx="4">
                  <c:v>0.75329999999999997</c:v>
                </c:pt>
                <c:pt idx="5">
                  <c:v>0.81400000000000006</c:v>
                </c:pt>
              </c:numCache>
            </c:numRef>
          </c:val>
          <c:extLst>
            <c:ext xmlns:c16="http://schemas.microsoft.com/office/drawing/2014/chart" uri="{C3380CC4-5D6E-409C-BE32-E72D297353CC}">
              <c16:uniqueId val="{0000000A-5416-4371-BAE1-4B179F90B915}"/>
            </c:ext>
          </c:extLst>
        </c:ser>
        <c:dLbls>
          <c:showLegendKey val="0"/>
          <c:showVal val="0"/>
          <c:showCatName val="0"/>
          <c:showSerName val="0"/>
          <c:showPercent val="0"/>
          <c:showBubbleSize val="0"/>
        </c:dLbls>
        <c:gapWidth val="219"/>
        <c:overlap val="-27"/>
        <c:axId val="989740448"/>
        <c:axId val="989746272"/>
      </c:barChart>
      <c:catAx>
        <c:axId val="98974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crossAx val="989746272"/>
        <c:crosses val="autoZero"/>
        <c:auto val="1"/>
        <c:lblAlgn val="ctr"/>
        <c:lblOffset val="100"/>
        <c:noMultiLvlLbl val="0"/>
      </c:catAx>
      <c:valAx>
        <c:axId val="98974627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989740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Yes</c:v>
                </c:pt>
              </c:strCache>
            </c:strRef>
          </c:tx>
          <c:spPr>
            <a:solidFill>
              <a:srgbClr val="002060"/>
            </a:solidFill>
            <a:ln>
              <a:noFill/>
            </a:ln>
            <a:effectLst/>
          </c:spPr>
          <c:invertIfNegative val="0"/>
          <c:dPt>
            <c:idx val="1"/>
            <c:invertIfNegative val="0"/>
            <c:bubble3D val="0"/>
            <c:spPr>
              <a:solidFill>
                <a:srgbClr val="006857"/>
              </a:solidFill>
              <a:ln>
                <a:noFill/>
              </a:ln>
              <a:effectLst/>
            </c:spPr>
            <c:extLst>
              <c:ext xmlns:c16="http://schemas.microsoft.com/office/drawing/2014/chart" uri="{C3380CC4-5D6E-409C-BE32-E72D297353CC}">
                <c16:uniqueId val="{00000003-8EB0-453D-9C11-2CDC3575F457}"/>
              </c:ext>
            </c:extLst>
          </c:dPt>
          <c:dLbls>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Alcohol</c:v>
                </c:pt>
                <c:pt idx="1">
                  <c:v>Marijuana</c:v>
                </c:pt>
              </c:strCache>
            </c:strRef>
          </c:cat>
          <c:val>
            <c:numRef>
              <c:f>Sheet1!$B$2:$B$3</c:f>
              <c:numCache>
                <c:formatCode>0.00%</c:formatCode>
                <c:ptCount val="2"/>
                <c:pt idx="0">
                  <c:v>6.1499999999999999E-2</c:v>
                </c:pt>
                <c:pt idx="1">
                  <c:v>4.6200000000000005E-2</c:v>
                </c:pt>
              </c:numCache>
            </c:numRef>
          </c:val>
          <c:extLst>
            <c:ext xmlns:c16="http://schemas.microsoft.com/office/drawing/2014/chart" uri="{C3380CC4-5D6E-409C-BE32-E72D297353CC}">
              <c16:uniqueId val="{00000000-8EB0-453D-9C11-2CDC3575F457}"/>
            </c:ext>
          </c:extLst>
        </c:ser>
        <c:dLbls>
          <c:showLegendKey val="0"/>
          <c:showVal val="0"/>
          <c:showCatName val="0"/>
          <c:showSerName val="0"/>
          <c:showPercent val="0"/>
          <c:showBubbleSize val="0"/>
        </c:dLbls>
        <c:gapWidth val="219"/>
        <c:overlap val="-27"/>
        <c:axId val="1346509744"/>
        <c:axId val="1346513904"/>
      </c:barChart>
      <c:catAx>
        <c:axId val="134650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crossAx val="1346513904"/>
        <c:crosses val="autoZero"/>
        <c:auto val="1"/>
        <c:lblAlgn val="ctr"/>
        <c:lblOffset val="100"/>
        <c:noMultiLvlLbl val="0"/>
      </c:catAx>
      <c:valAx>
        <c:axId val="1346513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crossAx val="1346509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latin typeface="Garamond" panose="02020404030301010803"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Perception Risk</c:v>
                </c:pt>
              </c:strCache>
            </c:strRef>
          </c:tx>
          <c:spPr>
            <a:solidFill>
              <a:srgbClr val="C00000"/>
            </a:solidFill>
            <a:ln>
              <a:solidFill>
                <a:schemeClr val="bg1">
                  <a:lumMod val="50000"/>
                </a:schemeClr>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Alcohol</c:v>
                </c:pt>
                <c:pt idx="1">
                  <c:v>Cigarettes</c:v>
                </c:pt>
                <c:pt idx="2">
                  <c:v>Smokeless tobacco</c:v>
                </c:pt>
                <c:pt idx="3">
                  <c:v>Marijuana</c:v>
                </c:pt>
                <c:pt idx="4">
                  <c:v>Rx</c:v>
                </c:pt>
              </c:strCache>
            </c:strRef>
          </c:cat>
          <c:val>
            <c:numRef>
              <c:f>Sheet1!$B$2:$B$6</c:f>
              <c:numCache>
                <c:formatCode>0.0%</c:formatCode>
                <c:ptCount val="5"/>
                <c:pt idx="0">
                  <c:v>0.71050000000000002</c:v>
                </c:pt>
                <c:pt idx="1">
                  <c:v>0.80389999999999995</c:v>
                </c:pt>
                <c:pt idx="2">
                  <c:v>0.71309999999999996</c:v>
                </c:pt>
                <c:pt idx="3">
                  <c:v>0.50260000000000005</c:v>
                </c:pt>
                <c:pt idx="4">
                  <c:v>0.53549999999999998</c:v>
                </c:pt>
              </c:numCache>
            </c:numRef>
          </c:val>
          <c:extLst>
            <c:ext xmlns:c16="http://schemas.microsoft.com/office/drawing/2014/chart" uri="{C3380CC4-5D6E-409C-BE32-E72D297353CC}">
              <c16:uniqueId val="{00000008-3E54-4E00-9384-004386A5FC0F}"/>
            </c:ext>
          </c:extLst>
        </c:ser>
        <c:dLbls>
          <c:showLegendKey val="0"/>
          <c:showVal val="0"/>
          <c:showCatName val="0"/>
          <c:showSerName val="0"/>
          <c:showPercent val="0"/>
          <c:showBubbleSize val="0"/>
        </c:dLbls>
        <c:gapWidth val="219"/>
        <c:overlap val="-27"/>
        <c:axId val="989740448"/>
        <c:axId val="989746272"/>
      </c:barChart>
      <c:catAx>
        <c:axId val="98974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Garamond" panose="02020404030301010803" pitchFamily="18" charset="0"/>
                <a:ea typeface="+mn-ea"/>
                <a:cs typeface="+mn-cs"/>
              </a:defRPr>
            </a:pPr>
            <a:endParaRPr lang="en-US"/>
          </a:p>
        </c:txPr>
        <c:crossAx val="989746272"/>
        <c:crosses val="autoZero"/>
        <c:auto val="1"/>
        <c:lblAlgn val="ctr"/>
        <c:lblOffset val="100"/>
        <c:noMultiLvlLbl val="0"/>
      </c:catAx>
      <c:valAx>
        <c:axId val="9897462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989740448"/>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Garamond" panose="02020404030301010803"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3989871872621993E-2"/>
          <c:w val="0.93888888888888888"/>
          <c:h val="0.69167500376617996"/>
        </c:manualLayout>
      </c:layout>
      <c:barChart>
        <c:barDir val="col"/>
        <c:grouping val="clustered"/>
        <c:varyColors val="0"/>
        <c:ser>
          <c:idx val="0"/>
          <c:order val="0"/>
          <c:tx>
            <c:strRef>
              <c:f>'Youth_Lifestyles Emotional'!$I$3:$I$4</c:f>
              <c:strCache>
                <c:ptCount val="2"/>
                <c:pt idx="0">
                  <c:v>Grade </c:v>
                </c:pt>
                <c:pt idx="1">
                  <c:v>6-8</c:v>
                </c:pt>
              </c:strCache>
            </c:strRef>
          </c:tx>
          <c:spPr>
            <a:solidFill>
              <a:schemeClr val="accent1"/>
            </a:solidFill>
            <a:ln>
              <a:noFill/>
            </a:ln>
            <a:effectLst/>
          </c:spPr>
          <c:invertIfNegative val="0"/>
          <c:cat>
            <c:strRef>
              <c:f>'Youth_Lifestyles Emotional'!$H$5:$H$8</c:f>
              <c:strCache>
                <c:ptCount val="4"/>
                <c:pt idx="0">
                  <c:v>Never</c:v>
                </c:pt>
                <c:pt idx="1">
                  <c:v>Some of the time</c:v>
                </c:pt>
                <c:pt idx="2">
                  <c:v>Almost always</c:v>
                </c:pt>
                <c:pt idx="3">
                  <c:v>Always</c:v>
                </c:pt>
              </c:strCache>
            </c:strRef>
          </c:cat>
          <c:val>
            <c:numRef>
              <c:f>'Youth_Lifestyles Emotional'!$I$5:$I$8</c:f>
              <c:numCache>
                <c:formatCode>0.0%</c:formatCode>
                <c:ptCount val="4"/>
                <c:pt idx="0">
                  <c:v>0.20427553444180521</c:v>
                </c:pt>
                <c:pt idx="1">
                  <c:v>0.5439429928741093</c:v>
                </c:pt>
                <c:pt idx="2">
                  <c:v>0.16152019002375298</c:v>
                </c:pt>
                <c:pt idx="3">
                  <c:v>9.0261282660332537E-2</c:v>
                </c:pt>
              </c:numCache>
            </c:numRef>
          </c:val>
          <c:extLst>
            <c:ext xmlns:c16="http://schemas.microsoft.com/office/drawing/2014/chart" uri="{C3380CC4-5D6E-409C-BE32-E72D297353CC}">
              <c16:uniqueId val="{00000000-83BD-4C4C-89D4-FFE44ABBC0C1}"/>
            </c:ext>
          </c:extLst>
        </c:ser>
        <c:ser>
          <c:idx val="1"/>
          <c:order val="1"/>
          <c:tx>
            <c:strRef>
              <c:f>'Youth_Lifestyles Emotional'!$J$3:$J$4</c:f>
              <c:strCache>
                <c:ptCount val="2"/>
                <c:pt idx="0">
                  <c:v>Grade </c:v>
                </c:pt>
                <c:pt idx="1">
                  <c:v>9-12</c:v>
                </c:pt>
              </c:strCache>
            </c:strRef>
          </c:tx>
          <c:spPr>
            <a:solidFill>
              <a:srgbClr val="660066"/>
            </a:solidFill>
            <a:ln>
              <a:noFill/>
            </a:ln>
            <a:effectLst/>
          </c:spPr>
          <c:invertIfNegative val="0"/>
          <c:cat>
            <c:strRef>
              <c:f>'Youth_Lifestyles Emotional'!$H$5:$H$8</c:f>
              <c:strCache>
                <c:ptCount val="4"/>
                <c:pt idx="0">
                  <c:v>Never</c:v>
                </c:pt>
                <c:pt idx="1">
                  <c:v>Some of the time</c:v>
                </c:pt>
                <c:pt idx="2">
                  <c:v>Almost always</c:v>
                </c:pt>
                <c:pt idx="3">
                  <c:v>Always</c:v>
                </c:pt>
              </c:strCache>
            </c:strRef>
          </c:cat>
          <c:val>
            <c:numRef>
              <c:f>'Youth_Lifestyles Emotional'!$J$5:$J$8</c:f>
              <c:numCache>
                <c:formatCode>0.0%</c:formatCode>
                <c:ptCount val="4"/>
                <c:pt idx="0">
                  <c:v>0.13162393162393163</c:v>
                </c:pt>
                <c:pt idx="1">
                  <c:v>0.50085470085470085</c:v>
                </c:pt>
                <c:pt idx="2">
                  <c:v>0.20683760683760682</c:v>
                </c:pt>
                <c:pt idx="3">
                  <c:v>0.16068376068376067</c:v>
                </c:pt>
              </c:numCache>
            </c:numRef>
          </c:val>
          <c:extLst>
            <c:ext xmlns:c16="http://schemas.microsoft.com/office/drawing/2014/chart" uri="{C3380CC4-5D6E-409C-BE32-E72D297353CC}">
              <c16:uniqueId val="{00000001-83BD-4C4C-89D4-FFE44ABBC0C1}"/>
            </c:ext>
          </c:extLst>
        </c:ser>
        <c:ser>
          <c:idx val="2"/>
          <c:order val="2"/>
          <c:tx>
            <c:strRef>
              <c:f>'Youth_Lifestyles Emotional'!$K$3:$K$4</c:f>
              <c:strCache>
                <c:ptCount val="2"/>
                <c:pt idx="0">
                  <c:v>Grade </c:v>
                </c:pt>
                <c:pt idx="1">
                  <c:v>6-12</c:v>
                </c:pt>
              </c:strCache>
            </c:strRef>
          </c:tx>
          <c:spPr>
            <a:solidFill>
              <a:schemeClr val="accent5"/>
            </a:solidFill>
            <a:ln>
              <a:noFill/>
            </a:ln>
            <a:effectLst/>
          </c:spPr>
          <c:invertIfNegative val="0"/>
          <c:cat>
            <c:strRef>
              <c:f>'Youth_Lifestyles Emotional'!$H$5:$H$8</c:f>
              <c:strCache>
                <c:ptCount val="4"/>
                <c:pt idx="0">
                  <c:v>Never</c:v>
                </c:pt>
                <c:pt idx="1">
                  <c:v>Some of the time</c:v>
                </c:pt>
                <c:pt idx="2">
                  <c:v>Almost always</c:v>
                </c:pt>
                <c:pt idx="3">
                  <c:v>Always</c:v>
                </c:pt>
              </c:strCache>
            </c:strRef>
          </c:cat>
          <c:val>
            <c:numRef>
              <c:f>'Youth_Lifestyles Emotional'!$K$5:$K$8</c:f>
              <c:numCache>
                <c:formatCode>0.0%</c:formatCode>
                <c:ptCount val="4"/>
                <c:pt idx="0">
                  <c:v>0.16202783300198806</c:v>
                </c:pt>
                <c:pt idx="1">
                  <c:v>0.5188866799204771</c:v>
                </c:pt>
                <c:pt idx="2">
                  <c:v>0.18787276341948311</c:v>
                </c:pt>
                <c:pt idx="3">
                  <c:v>0.1312127236580517</c:v>
                </c:pt>
              </c:numCache>
            </c:numRef>
          </c:val>
          <c:extLst>
            <c:ext xmlns:c16="http://schemas.microsoft.com/office/drawing/2014/chart" uri="{C3380CC4-5D6E-409C-BE32-E72D297353CC}">
              <c16:uniqueId val="{00000002-83BD-4C4C-89D4-FFE44ABBC0C1}"/>
            </c:ext>
          </c:extLst>
        </c:ser>
        <c:dLbls>
          <c:showLegendKey val="0"/>
          <c:showVal val="0"/>
          <c:showCatName val="0"/>
          <c:showSerName val="0"/>
          <c:showPercent val="0"/>
          <c:showBubbleSize val="0"/>
        </c:dLbls>
        <c:gapWidth val="139"/>
        <c:axId val="1879904944"/>
        <c:axId val="1886825008"/>
      </c:barChart>
      <c:catAx>
        <c:axId val="1879904944"/>
        <c:scaling>
          <c:orientation val="minMax"/>
        </c:scaling>
        <c:delete val="0"/>
        <c:axPos val="b"/>
        <c:majorGridlines>
          <c:spPr>
            <a:ln w="9525" cap="flat" cmpd="sng" algn="ctr">
              <a:no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crossAx val="1886825008"/>
        <c:crosses val="autoZero"/>
        <c:auto val="1"/>
        <c:lblAlgn val="ctr"/>
        <c:lblOffset val="100"/>
        <c:noMultiLvlLbl val="0"/>
      </c:catAx>
      <c:valAx>
        <c:axId val="188682500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879904944"/>
        <c:crosses val="autoZero"/>
        <c:crossBetween val="between"/>
      </c:valAx>
      <c:dTable>
        <c:showHorzBorder val="1"/>
        <c:showVertBorder val="1"/>
        <c:showOutline val="1"/>
        <c:showKeys val="1"/>
        <c:spPr>
          <a:noFill/>
          <a:ln w="9525" cap="flat" cmpd="sng" algn="ctr">
            <a:solidFill>
              <a:schemeClr val="tx1">
                <a:lumMod val="15000"/>
                <a:lumOff val="85000"/>
              </a:schemeClr>
            </a:solidFill>
            <a:prstDash val="solid"/>
            <a:round/>
          </a:ln>
          <a:effectLst/>
        </c:spPr>
        <c:txPr>
          <a:bodyPr rot="0" spcFirstLastPara="1" vertOverflow="ellipsis" vert="horz" wrap="square" anchor="ctr" anchorCtr="1"/>
          <a:lstStyle/>
          <a:p>
            <a:pPr rtl="0">
              <a:defRPr sz="1800" b="0" i="0" u="none" strike="noStrike" kern="1200" baseline="0">
                <a:solidFill>
                  <a:schemeClr val="tx1"/>
                </a:solidFill>
                <a:latin typeface="Garamond" panose="02020404030301010803" pitchFamily="18" charset="0"/>
                <a:ea typeface="+mn-ea"/>
                <a:cs typeface="+mn-cs"/>
              </a:defRPr>
            </a:pPr>
            <a:endParaRPr lang="en-US"/>
          </a:p>
        </c:txPr>
      </c:dTable>
      <c:spPr>
        <a:noFill/>
        <a:ln>
          <a:noFill/>
        </a:ln>
        <a:effectLst/>
      </c:spPr>
    </c:plotArea>
    <c:plotVisOnly val="1"/>
    <c:dispBlanksAs val="gap"/>
    <c:showDLblsOverMax val="0"/>
    <c:extLst/>
  </c:chart>
  <c:spPr>
    <a:noFill/>
    <a:ln w="9525" cap="flat" cmpd="sng" algn="ctr">
      <a:noFill/>
      <a:prstDash val="solid"/>
      <a:round/>
    </a:ln>
    <a:effectLst/>
  </c:spPr>
  <c:txPr>
    <a:bodyPr/>
    <a:lstStyle/>
    <a:p>
      <a:pPr>
        <a:defRPr sz="2000">
          <a:latin typeface="Garamond" panose="02020404030301010803" pitchFamily="18"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'Youth_Lifestyles Emotional'!$AB$25</c:f>
              <c:strCache>
                <c:ptCount val="1"/>
                <c:pt idx="0">
                  <c:v>Medium</c:v>
                </c:pt>
              </c:strCache>
            </c:strRef>
          </c:tx>
          <c:spPr>
            <a:solidFill>
              <a:srgbClr val="7030A0"/>
            </a:solidFill>
            <a:ln>
              <a:noFill/>
            </a:ln>
            <a:effectLst/>
          </c:spPr>
          <c:invertIfNegative val="0"/>
          <c:cat>
            <c:multiLvlStrRef>
              <c:f>'Youth_Lifestyles Emotional'!$Z$26:$AA$39</c:f>
              <c:multiLvlStrCache>
                <c:ptCount val="14"/>
                <c:lvl>
                  <c:pt idx="0">
                    <c:v>G 6-8</c:v>
                  </c:pt>
                  <c:pt idx="1">
                    <c:v>G 9-12</c:v>
                  </c:pt>
                  <c:pt idx="2">
                    <c:v>G 6-8</c:v>
                  </c:pt>
                  <c:pt idx="3">
                    <c:v>G 9-12</c:v>
                  </c:pt>
                  <c:pt idx="4">
                    <c:v>G 6-8</c:v>
                  </c:pt>
                  <c:pt idx="5">
                    <c:v>G 9-12</c:v>
                  </c:pt>
                  <c:pt idx="6">
                    <c:v>G 6-8</c:v>
                  </c:pt>
                  <c:pt idx="7">
                    <c:v>G 9-12</c:v>
                  </c:pt>
                  <c:pt idx="8">
                    <c:v>G 6-8</c:v>
                  </c:pt>
                  <c:pt idx="9">
                    <c:v>G 9-12</c:v>
                  </c:pt>
                  <c:pt idx="10">
                    <c:v>G 6-8</c:v>
                  </c:pt>
                  <c:pt idx="11">
                    <c:v>G 9-12</c:v>
                  </c:pt>
                  <c:pt idx="12">
                    <c:v>G 6-8</c:v>
                  </c:pt>
                  <c:pt idx="13">
                    <c:v>G 9-12</c:v>
                  </c:pt>
                </c:lvl>
                <c:lvl>
                  <c:pt idx="0">
                    <c:v>Home/family life</c:v>
                  </c:pt>
                  <c:pt idx="2">
                    <c:v>Financial Security</c:v>
                  </c:pt>
                  <c:pt idx="4">
                    <c:v>Academics</c:v>
                  </c:pt>
                  <c:pt idx="6">
                    <c:v>Post High School Plans</c:v>
                  </c:pt>
                  <c:pt idx="8">
                    <c:v>Schedule</c:v>
                  </c:pt>
                  <c:pt idx="10">
                    <c:v>Peers</c:v>
                  </c:pt>
                  <c:pt idx="12">
                    <c:v>Social media</c:v>
                  </c:pt>
                </c:lvl>
              </c:multiLvlStrCache>
            </c:multiLvlStrRef>
          </c:cat>
          <c:val>
            <c:numRef>
              <c:f>'Youth_Lifestyles Emotional'!$AB$26:$AB$39</c:f>
              <c:numCache>
                <c:formatCode>0.0%</c:formatCode>
                <c:ptCount val="14"/>
                <c:pt idx="0">
                  <c:v>0.27027027027027029</c:v>
                </c:pt>
                <c:pt idx="1">
                  <c:v>0.33449477351916379</c:v>
                </c:pt>
                <c:pt idx="2">
                  <c:v>0.1100244498777506</c:v>
                </c:pt>
                <c:pt idx="3">
                  <c:v>0.13448275862068965</c:v>
                </c:pt>
                <c:pt idx="4">
                  <c:v>0.4963855421686747</c:v>
                </c:pt>
                <c:pt idx="5">
                  <c:v>0.4086206896551724</c:v>
                </c:pt>
                <c:pt idx="6">
                  <c:v>0.29611650485436891</c:v>
                </c:pt>
                <c:pt idx="7">
                  <c:v>0.4</c:v>
                </c:pt>
                <c:pt idx="8">
                  <c:v>0.41105769230769229</c:v>
                </c:pt>
                <c:pt idx="9">
                  <c:v>0.40932642487046633</c:v>
                </c:pt>
                <c:pt idx="10">
                  <c:v>0.27644230769230771</c:v>
                </c:pt>
                <c:pt idx="11">
                  <c:v>0.30292598967297762</c:v>
                </c:pt>
                <c:pt idx="12">
                  <c:v>0.13285024154589373</c:v>
                </c:pt>
                <c:pt idx="13">
                  <c:v>0.19104991394148021</c:v>
                </c:pt>
              </c:numCache>
            </c:numRef>
          </c:val>
          <c:extLst>
            <c:ext xmlns:c16="http://schemas.microsoft.com/office/drawing/2014/chart" uri="{C3380CC4-5D6E-409C-BE32-E72D297353CC}">
              <c16:uniqueId val="{00000000-905C-445B-88AB-95C68029D656}"/>
            </c:ext>
          </c:extLst>
        </c:ser>
        <c:ser>
          <c:idx val="1"/>
          <c:order val="1"/>
          <c:tx>
            <c:strRef>
              <c:f>'Youth_Lifestyles Emotional'!$AC$25</c:f>
              <c:strCache>
                <c:ptCount val="1"/>
                <c:pt idx="0">
                  <c:v>High</c:v>
                </c:pt>
              </c:strCache>
            </c:strRef>
          </c:tx>
          <c:spPr>
            <a:solidFill>
              <a:schemeClr val="accent1">
                <a:lumMod val="60000"/>
                <a:lumOff val="40000"/>
              </a:schemeClr>
            </a:solidFill>
            <a:ln>
              <a:noFill/>
            </a:ln>
            <a:effectLst/>
          </c:spPr>
          <c:invertIfNegative val="0"/>
          <c:cat>
            <c:multiLvlStrRef>
              <c:f>'Youth_Lifestyles Emotional'!$Z$26:$AA$39</c:f>
              <c:multiLvlStrCache>
                <c:ptCount val="14"/>
                <c:lvl>
                  <c:pt idx="0">
                    <c:v>G 6-8</c:v>
                  </c:pt>
                  <c:pt idx="1">
                    <c:v>G 9-12</c:v>
                  </c:pt>
                  <c:pt idx="2">
                    <c:v>G 6-8</c:v>
                  </c:pt>
                  <c:pt idx="3">
                    <c:v>G 9-12</c:v>
                  </c:pt>
                  <c:pt idx="4">
                    <c:v>G 6-8</c:v>
                  </c:pt>
                  <c:pt idx="5">
                    <c:v>G 9-12</c:v>
                  </c:pt>
                  <c:pt idx="6">
                    <c:v>G 6-8</c:v>
                  </c:pt>
                  <c:pt idx="7">
                    <c:v>G 9-12</c:v>
                  </c:pt>
                  <c:pt idx="8">
                    <c:v>G 6-8</c:v>
                  </c:pt>
                  <c:pt idx="9">
                    <c:v>G 9-12</c:v>
                  </c:pt>
                  <c:pt idx="10">
                    <c:v>G 6-8</c:v>
                  </c:pt>
                  <c:pt idx="11">
                    <c:v>G 9-12</c:v>
                  </c:pt>
                  <c:pt idx="12">
                    <c:v>G 6-8</c:v>
                  </c:pt>
                  <c:pt idx="13">
                    <c:v>G 9-12</c:v>
                  </c:pt>
                </c:lvl>
                <c:lvl>
                  <c:pt idx="0">
                    <c:v>Home/family life</c:v>
                  </c:pt>
                  <c:pt idx="2">
                    <c:v>Financial Security</c:v>
                  </c:pt>
                  <c:pt idx="4">
                    <c:v>Academics</c:v>
                  </c:pt>
                  <c:pt idx="6">
                    <c:v>Post High School Plans</c:v>
                  </c:pt>
                  <c:pt idx="8">
                    <c:v>Schedule</c:v>
                  </c:pt>
                  <c:pt idx="10">
                    <c:v>Peers</c:v>
                  </c:pt>
                  <c:pt idx="12">
                    <c:v>Social media</c:v>
                  </c:pt>
                </c:lvl>
              </c:multiLvlStrCache>
            </c:multiLvlStrRef>
          </c:cat>
          <c:val>
            <c:numRef>
              <c:f>'Youth_Lifestyles Emotional'!$AC$26:$AC$39</c:f>
              <c:numCache>
                <c:formatCode>0.0%</c:formatCode>
                <c:ptCount val="14"/>
                <c:pt idx="0">
                  <c:v>8.1081081081081086E-2</c:v>
                </c:pt>
                <c:pt idx="1">
                  <c:v>0.14285714285714285</c:v>
                </c:pt>
                <c:pt idx="2">
                  <c:v>5.1344743276283619E-2</c:v>
                </c:pt>
                <c:pt idx="3">
                  <c:v>7.4137931034482754E-2</c:v>
                </c:pt>
                <c:pt idx="4">
                  <c:v>0.33493975903614465</c:v>
                </c:pt>
                <c:pt idx="5">
                  <c:v>0.46206896551724136</c:v>
                </c:pt>
                <c:pt idx="6">
                  <c:v>0.15048543689320387</c:v>
                </c:pt>
                <c:pt idx="7">
                  <c:v>0.38620689655172413</c:v>
                </c:pt>
                <c:pt idx="8">
                  <c:v>0.11298076923076923</c:v>
                </c:pt>
                <c:pt idx="9">
                  <c:v>0.22452504317789296</c:v>
                </c:pt>
                <c:pt idx="10">
                  <c:v>0.19230769230769235</c:v>
                </c:pt>
                <c:pt idx="11">
                  <c:v>0.23580034423407917</c:v>
                </c:pt>
                <c:pt idx="12">
                  <c:v>4.1062801932367152E-2</c:v>
                </c:pt>
                <c:pt idx="13">
                  <c:v>6.7125645438898457E-2</c:v>
                </c:pt>
              </c:numCache>
            </c:numRef>
          </c:val>
          <c:extLst>
            <c:ext xmlns:c16="http://schemas.microsoft.com/office/drawing/2014/chart" uri="{C3380CC4-5D6E-409C-BE32-E72D297353CC}">
              <c16:uniqueId val="{00000001-905C-445B-88AB-95C68029D656}"/>
            </c:ext>
          </c:extLst>
        </c:ser>
        <c:dLbls>
          <c:showLegendKey val="0"/>
          <c:showVal val="0"/>
          <c:showCatName val="0"/>
          <c:showSerName val="0"/>
          <c:showPercent val="0"/>
          <c:showBubbleSize val="0"/>
        </c:dLbls>
        <c:gapWidth val="150"/>
        <c:overlap val="100"/>
        <c:axId val="968538783"/>
        <c:axId val="968524223"/>
      </c:barChart>
      <c:catAx>
        <c:axId val="96853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Garamond" panose="02020404030301010803" pitchFamily="18" charset="0"/>
                <a:ea typeface="+mn-ea"/>
                <a:cs typeface="+mn-cs"/>
              </a:defRPr>
            </a:pPr>
            <a:endParaRPr lang="en-US"/>
          </a:p>
        </c:txPr>
        <c:crossAx val="968524223"/>
        <c:crosses val="autoZero"/>
        <c:auto val="1"/>
        <c:lblAlgn val="ctr"/>
        <c:lblOffset val="100"/>
        <c:noMultiLvlLbl val="0"/>
      </c:catAx>
      <c:valAx>
        <c:axId val="9685242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Garamond" panose="02020404030301010803" pitchFamily="18" charset="0"/>
                <a:ea typeface="+mn-ea"/>
                <a:cs typeface="+mn-cs"/>
              </a:defRPr>
            </a:pPr>
            <a:endParaRPr lang="en-US"/>
          </a:p>
        </c:txPr>
        <c:crossAx val="96853878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ysClr val="windowText" lastClr="000000"/>
                </a:solidFill>
                <a:latin typeface="Garamond" panose="02020404030301010803" pitchFamily="18"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600">
          <a:solidFill>
            <a:sysClr val="windowText" lastClr="000000"/>
          </a:solidFill>
          <a:latin typeface="Garamond" panose="02020404030301010803"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020960921551471"/>
          <c:w val="0.93888888888888888"/>
          <c:h val="0.57433654126567513"/>
        </c:manualLayout>
      </c:layout>
      <c:barChart>
        <c:barDir val="col"/>
        <c:grouping val="clustered"/>
        <c:varyColors val="0"/>
        <c:ser>
          <c:idx val="0"/>
          <c:order val="0"/>
          <c:tx>
            <c:strRef>
              <c:f>'Youth_Lifestyles Emotional'!$I$50:$I$51</c:f>
              <c:strCache>
                <c:ptCount val="2"/>
                <c:pt idx="0">
                  <c:v>Grade </c:v>
                </c:pt>
                <c:pt idx="1">
                  <c:v>6-8</c:v>
                </c:pt>
              </c:strCache>
            </c:strRef>
          </c:tx>
          <c:spPr>
            <a:solidFill>
              <a:srgbClr val="669900"/>
            </a:solidFill>
            <a:ln>
              <a:noFill/>
            </a:ln>
            <a:effectLst/>
          </c:spPr>
          <c:invertIfNegative val="0"/>
          <c:cat>
            <c:strRef>
              <c:f>'Youth_Lifestyles Emotional'!$G$51:$H$57</c:f>
              <c:strCache>
                <c:ptCount val="6"/>
                <c:pt idx="0">
                  <c:v>Thoughts of Self Harm</c:v>
                </c:pt>
                <c:pt idx="1">
                  <c:v>Self Harm</c:v>
                </c:pt>
                <c:pt idx="2">
                  <c:v>Physical Abuse - Intimate Partner</c:v>
                </c:pt>
                <c:pt idx="3">
                  <c:v>Sad or Hopeless</c:v>
                </c:pt>
                <c:pt idx="4">
                  <c:v>Sad or Hopeless (2 Weeks in a row)</c:v>
                </c:pt>
                <c:pt idx="5">
                  <c:v>Considered Suicide in Past Year</c:v>
                </c:pt>
              </c:strCache>
              <c:extLst/>
            </c:strRef>
          </c:cat>
          <c:val>
            <c:numRef>
              <c:f>'Youth_Lifestyles Emotional'!$I$51:$I$57</c:f>
              <c:numCache>
                <c:formatCode>0.0%</c:formatCode>
                <c:ptCount val="6"/>
                <c:pt idx="0">
                  <c:v>0.19565217391304349</c:v>
                </c:pt>
                <c:pt idx="1">
                  <c:v>0.13317191283292978</c:v>
                </c:pt>
                <c:pt idx="2">
                  <c:v>2.1844660194174758E-2</c:v>
                </c:pt>
                <c:pt idx="3">
                  <c:v>0.28125</c:v>
                </c:pt>
                <c:pt idx="4">
                  <c:v>0.13801452784503632</c:v>
                </c:pt>
                <c:pt idx="5">
                  <c:v>8.7591240875912413E-2</c:v>
                </c:pt>
              </c:numCache>
              <c:extLst/>
            </c:numRef>
          </c:val>
          <c:extLst>
            <c:ext xmlns:c16="http://schemas.microsoft.com/office/drawing/2014/chart" uri="{C3380CC4-5D6E-409C-BE32-E72D297353CC}">
              <c16:uniqueId val="{00000000-FC4A-49EB-B397-B4D12E7CC03F}"/>
            </c:ext>
          </c:extLst>
        </c:ser>
        <c:ser>
          <c:idx val="1"/>
          <c:order val="1"/>
          <c:tx>
            <c:strRef>
              <c:f>'Youth_Lifestyles Emotional'!$J$50:$J$51</c:f>
              <c:strCache>
                <c:ptCount val="2"/>
                <c:pt idx="0">
                  <c:v>Grade </c:v>
                </c:pt>
                <c:pt idx="1">
                  <c:v>9-12</c:v>
                </c:pt>
              </c:strCache>
            </c:strRef>
          </c:tx>
          <c:spPr>
            <a:solidFill>
              <a:srgbClr val="3366FF"/>
            </a:solidFill>
            <a:ln>
              <a:noFill/>
            </a:ln>
            <a:effectLst/>
          </c:spPr>
          <c:invertIfNegative val="0"/>
          <c:cat>
            <c:strRef>
              <c:f>'Youth_Lifestyles Emotional'!$G$51:$H$57</c:f>
              <c:strCache>
                <c:ptCount val="6"/>
                <c:pt idx="0">
                  <c:v>Thoughts of Self Harm</c:v>
                </c:pt>
                <c:pt idx="1">
                  <c:v>Self Harm</c:v>
                </c:pt>
                <c:pt idx="2">
                  <c:v>Physical Abuse - Intimate Partner</c:v>
                </c:pt>
                <c:pt idx="3">
                  <c:v>Sad or Hopeless</c:v>
                </c:pt>
                <c:pt idx="4">
                  <c:v>Sad or Hopeless (2 Weeks in a row)</c:v>
                </c:pt>
                <c:pt idx="5">
                  <c:v>Considered Suicide in Past Year</c:v>
                </c:pt>
              </c:strCache>
              <c:extLst/>
            </c:strRef>
          </c:cat>
          <c:val>
            <c:numRef>
              <c:f>'Youth_Lifestyles Emotional'!$J$51:$J$57</c:f>
              <c:numCache>
                <c:formatCode>0.0%</c:formatCode>
                <c:ptCount val="6"/>
                <c:pt idx="0">
                  <c:v>0.29166666666666669</c:v>
                </c:pt>
                <c:pt idx="1">
                  <c:v>0.19130434782608696</c:v>
                </c:pt>
                <c:pt idx="2">
                  <c:v>5.8823529411764698E-2</c:v>
                </c:pt>
                <c:pt idx="3">
                  <c:v>0.45217391304347826</c:v>
                </c:pt>
                <c:pt idx="4">
                  <c:v>0.30662020905923343</c:v>
                </c:pt>
                <c:pt idx="5">
                  <c:v>0.13541666666666666</c:v>
                </c:pt>
              </c:numCache>
              <c:extLst/>
            </c:numRef>
          </c:val>
          <c:extLst>
            <c:ext xmlns:c16="http://schemas.microsoft.com/office/drawing/2014/chart" uri="{C3380CC4-5D6E-409C-BE32-E72D297353CC}">
              <c16:uniqueId val="{00000001-FC4A-49EB-B397-B4D12E7CC03F}"/>
            </c:ext>
          </c:extLst>
        </c:ser>
        <c:ser>
          <c:idx val="2"/>
          <c:order val="2"/>
          <c:tx>
            <c:strRef>
              <c:f>'Youth_Lifestyles Emotional'!$K$50:$K$51</c:f>
              <c:strCache>
                <c:ptCount val="2"/>
                <c:pt idx="0">
                  <c:v>Grade </c:v>
                </c:pt>
                <c:pt idx="1">
                  <c:v>6-12</c:v>
                </c:pt>
              </c:strCache>
            </c:strRef>
          </c:tx>
          <c:spPr>
            <a:solidFill>
              <a:srgbClr val="990099"/>
            </a:solidFill>
            <a:ln>
              <a:noFill/>
            </a:ln>
            <a:effectLst/>
          </c:spPr>
          <c:invertIfNegative val="0"/>
          <c:cat>
            <c:strRef>
              <c:f>'Youth_Lifestyles Emotional'!$G$51:$H$57</c:f>
              <c:strCache>
                <c:ptCount val="6"/>
                <c:pt idx="0">
                  <c:v>Thoughts of Self Harm</c:v>
                </c:pt>
                <c:pt idx="1">
                  <c:v>Self Harm</c:v>
                </c:pt>
                <c:pt idx="2">
                  <c:v>Physical Abuse - Intimate Partner</c:v>
                </c:pt>
                <c:pt idx="3">
                  <c:v>Sad or Hopeless</c:v>
                </c:pt>
                <c:pt idx="4">
                  <c:v>Sad or Hopeless (2 Weeks in a row)</c:v>
                </c:pt>
                <c:pt idx="5">
                  <c:v>Considered Suicide in Past Year</c:v>
                </c:pt>
              </c:strCache>
              <c:extLst/>
            </c:strRef>
          </c:cat>
          <c:val>
            <c:numRef>
              <c:f>'Youth_Lifestyles Emotional'!$K$51:$K$57</c:f>
              <c:numCache>
                <c:formatCode>0.0%</c:formatCode>
                <c:ptCount val="6"/>
                <c:pt idx="0">
                  <c:v>0.25151515151515152</c:v>
                </c:pt>
                <c:pt idx="1">
                  <c:v>0.16700404858299595</c:v>
                </c:pt>
                <c:pt idx="2">
                  <c:v>4.3434343434343436E-2</c:v>
                </c:pt>
                <c:pt idx="3">
                  <c:v>0.38042381432896066</c:v>
                </c:pt>
                <c:pt idx="4">
                  <c:v>0.23606889564336375</c:v>
                </c:pt>
                <c:pt idx="5">
                  <c:v>0.11550151975683891</c:v>
                </c:pt>
              </c:numCache>
              <c:extLst/>
            </c:numRef>
          </c:val>
          <c:extLst>
            <c:ext xmlns:c16="http://schemas.microsoft.com/office/drawing/2014/chart" uri="{C3380CC4-5D6E-409C-BE32-E72D297353CC}">
              <c16:uniqueId val="{00000002-FC4A-49EB-B397-B4D12E7CC03F}"/>
            </c:ext>
          </c:extLst>
        </c:ser>
        <c:dLbls>
          <c:showLegendKey val="0"/>
          <c:showVal val="0"/>
          <c:showCatName val="0"/>
          <c:showSerName val="0"/>
          <c:showPercent val="0"/>
          <c:showBubbleSize val="0"/>
        </c:dLbls>
        <c:gapWidth val="139"/>
        <c:axId val="1879904944"/>
        <c:axId val="1886825008"/>
      </c:barChart>
      <c:catAx>
        <c:axId val="1879904944"/>
        <c:scaling>
          <c:orientation val="minMax"/>
        </c:scaling>
        <c:delete val="0"/>
        <c:axPos val="b"/>
        <c:majorGridlines>
          <c:spPr>
            <a:ln w="9525" cap="flat" cmpd="sng" algn="ctr">
              <a:no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886825008"/>
        <c:crosses val="autoZero"/>
        <c:auto val="1"/>
        <c:lblAlgn val="ctr"/>
        <c:lblOffset val="100"/>
        <c:noMultiLvlLbl val="0"/>
      </c:catAx>
      <c:valAx>
        <c:axId val="188682500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879904944"/>
        <c:crosses val="autoZero"/>
        <c:crossBetween val="between"/>
      </c:valAx>
      <c:dTable>
        <c:showHorzBorder val="1"/>
        <c:showVertBorder val="1"/>
        <c:showOutline val="1"/>
        <c:showKeys val="1"/>
        <c:spPr>
          <a:noFill/>
          <a:ln w="9525" cap="flat" cmpd="sng" algn="ctr">
            <a:solidFill>
              <a:schemeClr val="tx1">
                <a:lumMod val="15000"/>
                <a:lumOff val="85000"/>
              </a:schemeClr>
            </a:solidFill>
            <a:prstDash val="solid"/>
            <a:round/>
          </a:ln>
          <a:effectLst/>
        </c:spPr>
        <c:txPr>
          <a:bodyPr rot="0" spcFirstLastPara="1" vertOverflow="ellipsis" vert="horz" wrap="square" anchor="ctr" anchorCtr="1"/>
          <a:lstStyle/>
          <a:p>
            <a:pPr rtl="0">
              <a:defRPr sz="1800" b="0" i="0" u="none" strike="noStrike" kern="1200" baseline="0">
                <a:solidFill>
                  <a:schemeClr val="tx1"/>
                </a:solidFill>
                <a:latin typeface="Garamond" panose="02020404030301010803" pitchFamily="18" charset="0"/>
                <a:ea typeface="+mn-ea"/>
                <a:cs typeface="+mn-cs"/>
              </a:defRPr>
            </a:pPr>
            <a:endParaRPr lang="en-US"/>
          </a:p>
        </c:txPr>
      </c:dTable>
      <c:spPr>
        <a:noFill/>
        <a:ln>
          <a:noFill/>
        </a:ln>
        <a:effectLst/>
      </c:spPr>
    </c:plotArea>
    <c:plotVisOnly val="1"/>
    <c:dispBlanksAs val="gap"/>
    <c:showDLblsOverMax val="0"/>
    <c:extLst/>
  </c:chart>
  <c:spPr>
    <a:noFill/>
    <a:ln w="9525" cap="flat" cmpd="sng" algn="ctr">
      <a:noFill/>
      <a:prstDash val="solid"/>
      <a:round/>
    </a:ln>
    <a:effectLst/>
  </c:spPr>
  <c:txPr>
    <a:bodyPr/>
    <a:lstStyle/>
    <a:p>
      <a:pPr>
        <a:defRPr sz="1800">
          <a:latin typeface="Garamond" panose="02020404030301010803"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97DC"/>
            </a:solidFill>
            <a:ln>
              <a:solidFill>
                <a:schemeClr val="tx1">
                  <a:lumMod val="95000"/>
                  <a:lumOff val="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White</c:v>
                </c:pt>
                <c:pt idx="1">
                  <c:v>Black/ African American</c:v>
                </c:pt>
                <c:pt idx="2">
                  <c:v>Asian </c:v>
                </c:pt>
                <c:pt idx="3">
                  <c:v>American Indian/ Alaska Native</c:v>
                </c:pt>
                <c:pt idx="4">
                  <c:v>Native Hawaiian and Other Pacific</c:v>
                </c:pt>
                <c:pt idx="5">
                  <c:v>Some Other Race</c:v>
                </c:pt>
                <c:pt idx="6">
                  <c:v>Two or More Races</c:v>
                </c:pt>
                <c:pt idx="7">
                  <c:v>Ethnicity: Hispanic or Latino </c:v>
                </c:pt>
              </c:strCache>
            </c:strRef>
          </c:cat>
          <c:val>
            <c:numRef>
              <c:f>Sheet1!$B$2:$B$9</c:f>
              <c:numCache>
                <c:formatCode>0.0%</c:formatCode>
                <c:ptCount val="8"/>
                <c:pt idx="0">
                  <c:v>0.89900000000000002</c:v>
                </c:pt>
                <c:pt idx="1">
                  <c:v>8.0000000000000002E-3</c:v>
                </c:pt>
                <c:pt idx="2">
                  <c:v>0.03</c:v>
                </c:pt>
                <c:pt idx="3">
                  <c:v>0</c:v>
                </c:pt>
                <c:pt idx="4">
                  <c:v>0</c:v>
                </c:pt>
                <c:pt idx="5">
                  <c:v>0</c:v>
                </c:pt>
                <c:pt idx="6">
                  <c:v>2.8000000000000001E-2</c:v>
                </c:pt>
                <c:pt idx="7">
                  <c:v>3.5000000000000003E-2</c:v>
                </c:pt>
              </c:numCache>
            </c:numRef>
          </c:val>
          <c:extLst>
            <c:ext xmlns:c16="http://schemas.microsoft.com/office/drawing/2014/chart" uri="{C3380CC4-5D6E-409C-BE32-E72D297353CC}">
              <c16:uniqueId val="{00000000-A306-443B-A095-B2E3B621C8E7}"/>
            </c:ext>
          </c:extLst>
        </c:ser>
        <c:dLbls>
          <c:showLegendKey val="0"/>
          <c:showVal val="0"/>
          <c:showCatName val="0"/>
          <c:showSerName val="0"/>
          <c:showPercent val="0"/>
          <c:showBubbleSize val="0"/>
        </c:dLbls>
        <c:gapWidth val="80"/>
        <c:axId val="588495584"/>
        <c:axId val="588493088"/>
      </c:barChart>
      <c:catAx>
        <c:axId val="588495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Garamond" panose="02020404030301010803" pitchFamily="18" charset="0"/>
                <a:ea typeface="+mn-ea"/>
                <a:cs typeface="+mn-cs"/>
              </a:defRPr>
            </a:pPr>
            <a:endParaRPr lang="en-US"/>
          </a:p>
        </c:txPr>
        <c:crossAx val="588493088"/>
        <c:crosses val="autoZero"/>
        <c:auto val="1"/>
        <c:lblAlgn val="ctr"/>
        <c:lblOffset val="100"/>
        <c:noMultiLvlLbl val="0"/>
      </c:catAx>
      <c:valAx>
        <c:axId val="588493088"/>
        <c:scaling>
          <c:orientation val="minMax"/>
        </c:scaling>
        <c:delete val="1"/>
        <c:axPos val="t"/>
        <c:numFmt formatCode="0.0%" sourceLinked="1"/>
        <c:majorTickMark val="none"/>
        <c:minorTickMark val="none"/>
        <c:tickLblPos val="nextTo"/>
        <c:crossAx val="5884955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6.8766523962261614E-2"/>
          <c:w val="0.93888888888888888"/>
          <c:h val="0.59607226058461171"/>
        </c:manualLayout>
      </c:layout>
      <c:barChart>
        <c:barDir val="col"/>
        <c:grouping val="clustered"/>
        <c:varyColors val="0"/>
        <c:ser>
          <c:idx val="0"/>
          <c:order val="0"/>
          <c:tx>
            <c:strRef>
              <c:f>'Youth_Lifestyles Emotional'!$I$69:$I$70</c:f>
              <c:strCache>
                <c:ptCount val="2"/>
                <c:pt idx="0">
                  <c:v>Grade </c:v>
                </c:pt>
                <c:pt idx="1">
                  <c:v>6-8</c:v>
                </c:pt>
              </c:strCache>
            </c:strRef>
          </c:tx>
          <c:spPr>
            <a:solidFill>
              <a:srgbClr val="0033CC"/>
            </a:solidFill>
            <a:ln>
              <a:noFill/>
            </a:ln>
            <a:effectLst/>
          </c:spPr>
          <c:invertIfNegative val="0"/>
          <c:cat>
            <c:multiLvlStrRef>
              <c:f>'Youth_Lifestyles Emotional'!$G$71:$H$78</c:f>
              <c:multiLvlStrCache>
                <c:ptCount val="8"/>
                <c:lvl>
                  <c:pt idx="0">
                    <c:v>No</c:v>
                  </c:pt>
                  <c:pt idx="1">
                    <c:v>Yes</c:v>
                  </c:pt>
                  <c:pt idx="2">
                    <c:v>No</c:v>
                  </c:pt>
                  <c:pt idx="3">
                    <c:v>Yes</c:v>
                  </c:pt>
                  <c:pt idx="4">
                    <c:v>No</c:v>
                  </c:pt>
                  <c:pt idx="5">
                    <c:v>Yes</c:v>
                  </c:pt>
                  <c:pt idx="6">
                    <c:v>No</c:v>
                  </c:pt>
                  <c:pt idx="7">
                    <c:v>Yes</c:v>
                  </c:pt>
                </c:lvl>
                <c:lvl>
                  <c:pt idx="0">
                    <c:v>Parent/guardian</c:v>
                  </c:pt>
                  <c:pt idx="2">
                    <c:v>Friends</c:v>
                  </c:pt>
                  <c:pt idx="4">
                    <c:v>School Staff</c:v>
                  </c:pt>
                  <c:pt idx="6">
                    <c:v>Other Trusted Adult</c:v>
                  </c:pt>
                </c:lvl>
              </c:multiLvlStrCache>
            </c:multiLvlStrRef>
          </c:cat>
          <c:val>
            <c:numRef>
              <c:f>'Youth_Lifestyles Emotional'!$I$71:$I$78</c:f>
              <c:numCache>
                <c:formatCode>0.0%</c:formatCode>
                <c:ptCount val="8"/>
                <c:pt idx="0">
                  <c:v>0.13032581453634084</c:v>
                </c:pt>
                <c:pt idx="1">
                  <c:v>0.64411027568922308</c:v>
                </c:pt>
                <c:pt idx="2">
                  <c:v>0.12342569269521411</c:v>
                </c:pt>
                <c:pt idx="3">
                  <c:v>0.43828715365239296</c:v>
                </c:pt>
                <c:pt idx="4">
                  <c:v>0.37437185929648242</c:v>
                </c:pt>
                <c:pt idx="5">
                  <c:v>0.27889447236180903</c:v>
                </c:pt>
                <c:pt idx="6">
                  <c:v>0.29396984924623115</c:v>
                </c:pt>
                <c:pt idx="7">
                  <c:v>0.3592964824120603</c:v>
                </c:pt>
              </c:numCache>
            </c:numRef>
          </c:val>
          <c:extLst>
            <c:ext xmlns:c16="http://schemas.microsoft.com/office/drawing/2014/chart" uri="{C3380CC4-5D6E-409C-BE32-E72D297353CC}">
              <c16:uniqueId val="{00000000-F5FA-4F5B-9740-048D3721E871}"/>
            </c:ext>
          </c:extLst>
        </c:ser>
        <c:ser>
          <c:idx val="1"/>
          <c:order val="1"/>
          <c:tx>
            <c:strRef>
              <c:f>'Youth_Lifestyles Emotional'!$J$69:$J$70</c:f>
              <c:strCache>
                <c:ptCount val="2"/>
                <c:pt idx="0">
                  <c:v>Grade </c:v>
                </c:pt>
                <c:pt idx="1">
                  <c:v>9-12</c:v>
                </c:pt>
              </c:strCache>
            </c:strRef>
          </c:tx>
          <c:spPr>
            <a:solidFill>
              <a:schemeClr val="accent6">
                <a:lumMod val="50000"/>
              </a:schemeClr>
            </a:solidFill>
            <a:ln>
              <a:noFill/>
            </a:ln>
            <a:effectLst/>
          </c:spPr>
          <c:invertIfNegative val="0"/>
          <c:cat>
            <c:multiLvlStrRef>
              <c:f>'Youth_Lifestyles Emotional'!$G$71:$H$78</c:f>
              <c:multiLvlStrCache>
                <c:ptCount val="8"/>
                <c:lvl>
                  <c:pt idx="0">
                    <c:v>No</c:v>
                  </c:pt>
                  <c:pt idx="1">
                    <c:v>Yes</c:v>
                  </c:pt>
                  <c:pt idx="2">
                    <c:v>No</c:v>
                  </c:pt>
                  <c:pt idx="3">
                    <c:v>Yes</c:v>
                  </c:pt>
                  <c:pt idx="4">
                    <c:v>No</c:v>
                  </c:pt>
                  <c:pt idx="5">
                    <c:v>Yes</c:v>
                  </c:pt>
                  <c:pt idx="6">
                    <c:v>No</c:v>
                  </c:pt>
                  <c:pt idx="7">
                    <c:v>Yes</c:v>
                  </c:pt>
                </c:lvl>
                <c:lvl>
                  <c:pt idx="0">
                    <c:v>Parent/guardian</c:v>
                  </c:pt>
                  <c:pt idx="2">
                    <c:v>Friends</c:v>
                  </c:pt>
                  <c:pt idx="4">
                    <c:v>School Staff</c:v>
                  </c:pt>
                  <c:pt idx="6">
                    <c:v>Other Trusted Adult</c:v>
                  </c:pt>
                </c:lvl>
              </c:multiLvlStrCache>
            </c:multiLvlStrRef>
          </c:cat>
          <c:val>
            <c:numRef>
              <c:f>'Youth_Lifestyles Emotional'!$J$71:$J$78</c:f>
              <c:numCache>
                <c:formatCode>0.0%</c:formatCode>
                <c:ptCount val="8"/>
                <c:pt idx="0">
                  <c:v>0.16181818181818181</c:v>
                </c:pt>
                <c:pt idx="1">
                  <c:v>0.57454545454545458</c:v>
                </c:pt>
                <c:pt idx="2">
                  <c:v>8.2568807339449546E-2</c:v>
                </c:pt>
                <c:pt idx="3">
                  <c:v>0.6440366972477064</c:v>
                </c:pt>
                <c:pt idx="4">
                  <c:v>0.47905282331511839</c:v>
                </c:pt>
                <c:pt idx="5">
                  <c:v>0.19489981785063754</c:v>
                </c:pt>
                <c:pt idx="6">
                  <c:v>0.28102189781021897</c:v>
                </c:pt>
                <c:pt idx="7">
                  <c:v>0.36131386861313869</c:v>
                </c:pt>
              </c:numCache>
            </c:numRef>
          </c:val>
          <c:extLst>
            <c:ext xmlns:c16="http://schemas.microsoft.com/office/drawing/2014/chart" uri="{C3380CC4-5D6E-409C-BE32-E72D297353CC}">
              <c16:uniqueId val="{00000001-F5FA-4F5B-9740-048D3721E871}"/>
            </c:ext>
          </c:extLst>
        </c:ser>
        <c:ser>
          <c:idx val="2"/>
          <c:order val="2"/>
          <c:tx>
            <c:strRef>
              <c:f>'Youth_Lifestyles Emotional'!$K$69:$K$70</c:f>
              <c:strCache>
                <c:ptCount val="2"/>
                <c:pt idx="0">
                  <c:v>Grade </c:v>
                </c:pt>
                <c:pt idx="1">
                  <c:v>6-12</c:v>
                </c:pt>
              </c:strCache>
            </c:strRef>
          </c:tx>
          <c:spPr>
            <a:solidFill>
              <a:schemeClr val="accent3"/>
            </a:solidFill>
            <a:ln>
              <a:noFill/>
            </a:ln>
            <a:effectLst/>
          </c:spPr>
          <c:invertIfNegative val="0"/>
          <c:cat>
            <c:multiLvlStrRef>
              <c:f>'Youth_Lifestyles Emotional'!$G$71:$H$78</c:f>
              <c:multiLvlStrCache>
                <c:ptCount val="8"/>
                <c:lvl>
                  <c:pt idx="0">
                    <c:v>No</c:v>
                  </c:pt>
                  <c:pt idx="1">
                    <c:v>Yes</c:v>
                  </c:pt>
                  <c:pt idx="2">
                    <c:v>No</c:v>
                  </c:pt>
                  <c:pt idx="3">
                    <c:v>Yes</c:v>
                  </c:pt>
                  <c:pt idx="4">
                    <c:v>No</c:v>
                  </c:pt>
                  <c:pt idx="5">
                    <c:v>Yes</c:v>
                  </c:pt>
                  <c:pt idx="6">
                    <c:v>No</c:v>
                  </c:pt>
                  <c:pt idx="7">
                    <c:v>Yes</c:v>
                  </c:pt>
                </c:lvl>
                <c:lvl>
                  <c:pt idx="0">
                    <c:v>Parent/guardian</c:v>
                  </c:pt>
                  <c:pt idx="2">
                    <c:v>Friends</c:v>
                  </c:pt>
                  <c:pt idx="4">
                    <c:v>School Staff</c:v>
                  </c:pt>
                  <c:pt idx="6">
                    <c:v>Other Trusted Adult</c:v>
                  </c:pt>
                </c:lvl>
              </c:multiLvlStrCache>
            </c:multiLvlStrRef>
          </c:cat>
          <c:val>
            <c:numRef>
              <c:f>'Youth_Lifestyles Emotional'!$K$71:$K$78</c:f>
              <c:numCache>
                <c:formatCode>0.0%</c:formatCode>
                <c:ptCount val="8"/>
                <c:pt idx="0">
                  <c:v>0.14857744994731295</c:v>
                </c:pt>
                <c:pt idx="1">
                  <c:v>0.60379346680716539</c:v>
                </c:pt>
                <c:pt idx="2">
                  <c:v>9.9787685774946927E-2</c:v>
                </c:pt>
                <c:pt idx="3">
                  <c:v>0.5573248407643312</c:v>
                </c:pt>
                <c:pt idx="4">
                  <c:v>0.43505807814149944</c:v>
                </c:pt>
                <c:pt idx="5">
                  <c:v>0.23020063357972545</c:v>
                </c:pt>
                <c:pt idx="6">
                  <c:v>0.28646934460887952</c:v>
                </c:pt>
                <c:pt idx="7">
                  <c:v>0.36046511627906974</c:v>
                </c:pt>
              </c:numCache>
            </c:numRef>
          </c:val>
          <c:extLst>
            <c:ext xmlns:c16="http://schemas.microsoft.com/office/drawing/2014/chart" uri="{C3380CC4-5D6E-409C-BE32-E72D297353CC}">
              <c16:uniqueId val="{00000002-F5FA-4F5B-9740-048D3721E871}"/>
            </c:ext>
          </c:extLst>
        </c:ser>
        <c:dLbls>
          <c:showLegendKey val="0"/>
          <c:showVal val="0"/>
          <c:showCatName val="0"/>
          <c:showSerName val="0"/>
          <c:showPercent val="0"/>
          <c:showBubbleSize val="0"/>
        </c:dLbls>
        <c:gapWidth val="139"/>
        <c:axId val="1879904944"/>
        <c:axId val="1886825008"/>
      </c:barChart>
      <c:catAx>
        <c:axId val="1879904944"/>
        <c:scaling>
          <c:orientation val="minMax"/>
        </c:scaling>
        <c:delete val="0"/>
        <c:axPos val="b"/>
        <c:majorGridlines>
          <c:spPr>
            <a:ln w="9525" cap="flat" cmpd="sng" algn="ctr">
              <a:no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886825008"/>
        <c:crosses val="autoZero"/>
        <c:auto val="1"/>
        <c:lblAlgn val="ctr"/>
        <c:lblOffset val="100"/>
        <c:noMultiLvlLbl val="0"/>
      </c:catAx>
      <c:valAx>
        <c:axId val="188682500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879904944"/>
        <c:crosses val="autoZero"/>
        <c:crossBetween val="between"/>
      </c:valAx>
      <c:dTable>
        <c:showHorzBorder val="1"/>
        <c:showVertBorder val="1"/>
        <c:showOutline val="1"/>
        <c:showKeys val="1"/>
        <c:spPr>
          <a:noFill/>
          <a:ln w="9525" cap="flat" cmpd="sng" algn="ctr">
            <a:solidFill>
              <a:schemeClr val="tx1">
                <a:lumMod val="15000"/>
                <a:lumOff val="85000"/>
              </a:schemeClr>
            </a:solidFill>
            <a:prstDash val="solid"/>
            <a:round/>
          </a:ln>
          <a:effectLst/>
        </c:spPr>
        <c:txPr>
          <a:bodyPr rot="0" spcFirstLastPara="1" vertOverflow="ellipsis" vert="horz" wrap="square" anchor="ctr" anchorCtr="1"/>
          <a:lstStyle/>
          <a:p>
            <a:pPr rtl="0">
              <a:defRPr sz="1800" b="0" i="0" u="none" strike="noStrike" kern="1200" baseline="0">
                <a:solidFill>
                  <a:schemeClr val="tx1"/>
                </a:solidFill>
                <a:latin typeface="Garamond" panose="02020404030301010803" pitchFamily="18" charset="0"/>
                <a:ea typeface="+mn-ea"/>
                <a:cs typeface="+mn-cs"/>
              </a:defRPr>
            </a:pPr>
            <a:endParaRPr lang="en-US"/>
          </a:p>
        </c:txPr>
      </c:dTable>
      <c:spPr>
        <a:noFill/>
        <a:ln>
          <a:noFill/>
        </a:ln>
        <a:effectLst/>
      </c:spPr>
    </c:plotArea>
    <c:plotVisOnly val="1"/>
    <c:dispBlanksAs val="gap"/>
    <c:showDLblsOverMax val="0"/>
    <c:extLst/>
  </c:chart>
  <c:spPr>
    <a:noFill/>
    <a:ln w="9525" cap="flat" cmpd="sng" algn="ctr">
      <a:noFill/>
      <a:prstDash val="solid"/>
      <a:round/>
    </a:ln>
    <a:effectLst/>
  </c:spPr>
  <c:txPr>
    <a:bodyPr/>
    <a:lstStyle/>
    <a:p>
      <a:pPr>
        <a:defRPr sz="1800">
          <a:latin typeface="Garamond" panose="02020404030301010803" pitchFamily="18"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5537510936132982E-2"/>
          <c:w val="0.93888888888888888"/>
          <c:h val="0.6216070647419073"/>
        </c:manualLayout>
      </c:layout>
      <c:barChart>
        <c:barDir val="col"/>
        <c:grouping val="clustered"/>
        <c:varyColors val="0"/>
        <c:ser>
          <c:idx val="0"/>
          <c:order val="0"/>
          <c:tx>
            <c:strRef>
              <c:f>'Youth_Lifestyles Block 1'!$I$40:$I$41</c:f>
              <c:strCache>
                <c:ptCount val="2"/>
                <c:pt idx="0">
                  <c:v>Grade </c:v>
                </c:pt>
                <c:pt idx="1">
                  <c:v>6-8</c:v>
                </c:pt>
              </c:strCache>
            </c:strRef>
          </c:tx>
          <c:spPr>
            <a:solidFill>
              <a:schemeClr val="accent1"/>
            </a:solidFill>
            <a:ln>
              <a:noFill/>
            </a:ln>
            <a:effectLst/>
          </c:spPr>
          <c:invertIfNegative val="0"/>
          <c:cat>
            <c:multiLvlStrRef>
              <c:f>'Youth_Lifestyles Block 1'!$G$42:$H$47</c:f>
              <c:multiLvlStrCache>
                <c:ptCount val="6"/>
                <c:lvl>
                  <c:pt idx="0">
                    <c:v>Agree</c:v>
                  </c:pt>
                  <c:pt idx="1">
                    <c:v>Disagree</c:v>
                  </c:pt>
                  <c:pt idx="2">
                    <c:v>Agree</c:v>
                  </c:pt>
                  <c:pt idx="3">
                    <c:v>Disagree</c:v>
                  </c:pt>
                  <c:pt idx="4">
                    <c:v>Agree</c:v>
                  </c:pt>
                  <c:pt idx="5">
                    <c:v>Disagree</c:v>
                  </c:pt>
                </c:lvl>
                <c:lvl>
                  <c:pt idx="0">
                    <c:v>One adult I can share with </c:v>
                  </c:pt>
                  <c:pt idx="2">
                    <c:v>I feel safe in my community</c:v>
                  </c:pt>
                  <c:pt idx="4">
                    <c:v>I feel safe at school</c:v>
                  </c:pt>
                </c:lvl>
              </c:multiLvlStrCache>
            </c:multiLvlStrRef>
          </c:cat>
          <c:val>
            <c:numRef>
              <c:f>'Youth_Lifestyles Block 1'!$I$42:$I$47</c:f>
              <c:numCache>
                <c:formatCode>###0.0%</c:formatCode>
                <c:ptCount val="6"/>
                <c:pt idx="0">
                  <c:v>0.92131979695431487</c:v>
                </c:pt>
                <c:pt idx="1">
                  <c:v>7.8680203045685279E-2</c:v>
                </c:pt>
                <c:pt idx="2">
                  <c:v>0.88860759493670882</c:v>
                </c:pt>
                <c:pt idx="3">
                  <c:v>0.11139240506329112</c:v>
                </c:pt>
                <c:pt idx="4">
                  <c:v>0.84517766497461932</c:v>
                </c:pt>
                <c:pt idx="5">
                  <c:v>0.1548223350253807</c:v>
                </c:pt>
              </c:numCache>
            </c:numRef>
          </c:val>
          <c:extLst>
            <c:ext xmlns:c16="http://schemas.microsoft.com/office/drawing/2014/chart" uri="{C3380CC4-5D6E-409C-BE32-E72D297353CC}">
              <c16:uniqueId val="{00000000-9AE0-4A4F-9DF3-42F0418A36CB}"/>
            </c:ext>
          </c:extLst>
        </c:ser>
        <c:ser>
          <c:idx val="1"/>
          <c:order val="1"/>
          <c:tx>
            <c:strRef>
              <c:f>'Youth_Lifestyles Block 1'!$J$40:$J$41</c:f>
              <c:strCache>
                <c:ptCount val="2"/>
                <c:pt idx="0">
                  <c:v>Grade </c:v>
                </c:pt>
                <c:pt idx="1">
                  <c:v>9-12</c:v>
                </c:pt>
              </c:strCache>
            </c:strRef>
          </c:tx>
          <c:spPr>
            <a:solidFill>
              <a:srgbClr val="660066"/>
            </a:solidFill>
            <a:ln>
              <a:noFill/>
            </a:ln>
            <a:effectLst/>
          </c:spPr>
          <c:invertIfNegative val="0"/>
          <c:cat>
            <c:multiLvlStrRef>
              <c:f>'Youth_Lifestyles Block 1'!$G$42:$H$47</c:f>
              <c:multiLvlStrCache>
                <c:ptCount val="6"/>
                <c:lvl>
                  <c:pt idx="0">
                    <c:v>Agree</c:v>
                  </c:pt>
                  <c:pt idx="1">
                    <c:v>Disagree</c:v>
                  </c:pt>
                  <c:pt idx="2">
                    <c:v>Agree</c:v>
                  </c:pt>
                  <c:pt idx="3">
                    <c:v>Disagree</c:v>
                  </c:pt>
                  <c:pt idx="4">
                    <c:v>Agree</c:v>
                  </c:pt>
                  <c:pt idx="5">
                    <c:v>Disagree</c:v>
                  </c:pt>
                </c:lvl>
                <c:lvl>
                  <c:pt idx="0">
                    <c:v>One adult I can share with </c:v>
                  </c:pt>
                  <c:pt idx="2">
                    <c:v>I feel safe in my community</c:v>
                  </c:pt>
                  <c:pt idx="4">
                    <c:v>I feel safe at school</c:v>
                  </c:pt>
                </c:lvl>
              </c:multiLvlStrCache>
            </c:multiLvlStrRef>
          </c:cat>
          <c:val>
            <c:numRef>
              <c:f>'Youth_Lifestyles Block 1'!$J$42:$J$47</c:f>
              <c:numCache>
                <c:formatCode>###0.0%</c:formatCode>
                <c:ptCount val="6"/>
                <c:pt idx="0">
                  <c:v>0.89311594202898548</c:v>
                </c:pt>
                <c:pt idx="1">
                  <c:v>0.1068840579710145</c:v>
                </c:pt>
                <c:pt idx="2">
                  <c:v>0.86751361161524498</c:v>
                </c:pt>
                <c:pt idx="3">
                  <c:v>0.13248638838475499</c:v>
                </c:pt>
                <c:pt idx="4">
                  <c:v>0.78039927404718701</c:v>
                </c:pt>
                <c:pt idx="5">
                  <c:v>0.21960072595281308</c:v>
                </c:pt>
              </c:numCache>
            </c:numRef>
          </c:val>
          <c:extLst>
            <c:ext xmlns:c16="http://schemas.microsoft.com/office/drawing/2014/chart" uri="{C3380CC4-5D6E-409C-BE32-E72D297353CC}">
              <c16:uniqueId val="{00000001-9AE0-4A4F-9DF3-42F0418A36CB}"/>
            </c:ext>
          </c:extLst>
        </c:ser>
        <c:ser>
          <c:idx val="2"/>
          <c:order val="2"/>
          <c:tx>
            <c:strRef>
              <c:f>'Youth_Lifestyles Block 1'!$K$40:$K$41</c:f>
              <c:strCache>
                <c:ptCount val="2"/>
                <c:pt idx="0">
                  <c:v>Grade </c:v>
                </c:pt>
                <c:pt idx="1">
                  <c:v>6-12</c:v>
                </c:pt>
              </c:strCache>
            </c:strRef>
          </c:tx>
          <c:spPr>
            <a:solidFill>
              <a:schemeClr val="accent5"/>
            </a:solidFill>
            <a:ln>
              <a:noFill/>
            </a:ln>
            <a:effectLst/>
          </c:spPr>
          <c:invertIfNegative val="0"/>
          <c:cat>
            <c:multiLvlStrRef>
              <c:f>'Youth_Lifestyles Block 1'!$G$42:$H$47</c:f>
              <c:multiLvlStrCache>
                <c:ptCount val="6"/>
                <c:lvl>
                  <c:pt idx="0">
                    <c:v>Agree</c:v>
                  </c:pt>
                  <c:pt idx="1">
                    <c:v>Disagree</c:v>
                  </c:pt>
                  <c:pt idx="2">
                    <c:v>Agree</c:v>
                  </c:pt>
                  <c:pt idx="3">
                    <c:v>Disagree</c:v>
                  </c:pt>
                  <c:pt idx="4">
                    <c:v>Agree</c:v>
                  </c:pt>
                  <c:pt idx="5">
                    <c:v>Disagree</c:v>
                  </c:pt>
                </c:lvl>
                <c:lvl>
                  <c:pt idx="0">
                    <c:v>One adult I can share with </c:v>
                  </c:pt>
                  <c:pt idx="2">
                    <c:v>I feel safe in my community</c:v>
                  </c:pt>
                  <c:pt idx="4">
                    <c:v>I feel safe at school</c:v>
                  </c:pt>
                </c:lvl>
              </c:multiLvlStrCache>
            </c:multiLvlStrRef>
          </c:cat>
          <c:val>
            <c:numRef>
              <c:f>'Youth_Lifestyles Block 1'!$K$42:$K$47</c:f>
              <c:numCache>
                <c:formatCode>###0.0%</c:formatCode>
                <c:ptCount val="6"/>
                <c:pt idx="0">
                  <c:v>0.90486257928118397</c:v>
                </c:pt>
                <c:pt idx="1">
                  <c:v>9.5137420718816076E-2</c:v>
                </c:pt>
                <c:pt idx="2">
                  <c:v>0.87632135306553915</c:v>
                </c:pt>
                <c:pt idx="3">
                  <c:v>0.12367864693446089</c:v>
                </c:pt>
                <c:pt idx="4">
                  <c:v>0.80740740740740746</c:v>
                </c:pt>
                <c:pt idx="5">
                  <c:v>0.19259259259259259</c:v>
                </c:pt>
              </c:numCache>
            </c:numRef>
          </c:val>
          <c:extLst>
            <c:ext xmlns:c16="http://schemas.microsoft.com/office/drawing/2014/chart" uri="{C3380CC4-5D6E-409C-BE32-E72D297353CC}">
              <c16:uniqueId val="{00000002-9AE0-4A4F-9DF3-42F0418A36CB}"/>
            </c:ext>
          </c:extLst>
        </c:ser>
        <c:dLbls>
          <c:showLegendKey val="0"/>
          <c:showVal val="0"/>
          <c:showCatName val="0"/>
          <c:showSerName val="0"/>
          <c:showPercent val="0"/>
          <c:showBubbleSize val="0"/>
        </c:dLbls>
        <c:gapWidth val="139"/>
        <c:axId val="1879904944"/>
        <c:axId val="1886825008"/>
      </c:barChart>
      <c:catAx>
        <c:axId val="1879904944"/>
        <c:scaling>
          <c:orientation val="minMax"/>
        </c:scaling>
        <c:delete val="0"/>
        <c:axPos val="b"/>
        <c:majorGridlines>
          <c:spPr>
            <a:ln w="9525" cap="flat" cmpd="sng" algn="ctr">
              <a:no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886825008"/>
        <c:crosses val="autoZero"/>
        <c:auto val="1"/>
        <c:lblAlgn val="ctr"/>
        <c:lblOffset val="100"/>
        <c:noMultiLvlLbl val="0"/>
      </c:catAx>
      <c:valAx>
        <c:axId val="188682500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879904944"/>
        <c:crosses val="autoZero"/>
        <c:crossBetween val="between"/>
      </c:valAx>
      <c:dTable>
        <c:showHorzBorder val="1"/>
        <c:showVertBorder val="1"/>
        <c:showOutline val="1"/>
        <c:showKeys val="1"/>
        <c:spPr>
          <a:noFill/>
          <a:ln w="9525" cap="flat" cmpd="sng" algn="ctr">
            <a:solidFill>
              <a:schemeClr val="tx1">
                <a:lumMod val="15000"/>
                <a:lumOff val="85000"/>
              </a:schemeClr>
            </a:solidFill>
            <a:prstDash val="solid"/>
            <a:round/>
          </a:ln>
          <a:effectLst/>
        </c:spPr>
        <c:txPr>
          <a:bodyPr rot="0" spcFirstLastPara="1" vertOverflow="ellipsis" vert="horz" wrap="square" anchor="ctr" anchorCtr="1"/>
          <a:lstStyle/>
          <a:p>
            <a:pPr rtl="0">
              <a:defRPr sz="1800" b="0" i="0" u="none" strike="noStrike" kern="1200" baseline="0">
                <a:solidFill>
                  <a:schemeClr val="tx1"/>
                </a:solidFill>
                <a:latin typeface="Garamond" panose="02020404030301010803" pitchFamily="18" charset="0"/>
                <a:ea typeface="+mn-ea"/>
                <a:cs typeface="+mn-cs"/>
              </a:defRPr>
            </a:pPr>
            <a:endParaRPr lang="en-US"/>
          </a:p>
        </c:txPr>
      </c:dTable>
      <c:spPr>
        <a:noFill/>
        <a:ln>
          <a:noFill/>
        </a:ln>
        <a:effectLst/>
      </c:spPr>
    </c:plotArea>
    <c:plotVisOnly val="1"/>
    <c:dispBlanksAs val="gap"/>
    <c:showDLblsOverMax val="0"/>
    <c:extLst/>
  </c:chart>
  <c:spPr>
    <a:noFill/>
    <a:ln w="9525" cap="flat" cmpd="sng" algn="ctr">
      <a:noFill/>
      <a:prstDash val="solid"/>
      <a:round/>
    </a:ln>
    <a:effectLst/>
  </c:spPr>
  <c:txPr>
    <a:bodyPr/>
    <a:lstStyle/>
    <a:p>
      <a:pPr>
        <a:defRPr sz="1800">
          <a:latin typeface="Garamond" panose="02020404030301010803" pitchFamily="18"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Garamond" panose="02020404030301010803" pitchFamily="18" charset="0"/>
                <a:ea typeface="+mn-ea"/>
                <a:cs typeface="+mn-cs"/>
              </a:defRPr>
            </a:pPr>
            <a:r>
              <a:rPr lang="en-US"/>
              <a:t>DUI Arrests- 18+</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DUI Arrests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29</c:v>
                </c:pt>
                <c:pt idx="1">
                  <c:v>40</c:v>
                </c:pt>
                <c:pt idx="2">
                  <c:v>52</c:v>
                </c:pt>
                <c:pt idx="3">
                  <c:v>39</c:v>
                </c:pt>
                <c:pt idx="4">
                  <c:v>33</c:v>
                </c:pt>
                <c:pt idx="5">
                  <c:v>43</c:v>
                </c:pt>
                <c:pt idx="6">
                  <c:v>55</c:v>
                </c:pt>
              </c:numCache>
            </c:numRef>
          </c:val>
          <c:extLst>
            <c:ext xmlns:c16="http://schemas.microsoft.com/office/drawing/2014/chart" uri="{C3380CC4-5D6E-409C-BE32-E72D297353CC}">
              <c16:uniqueId val="{00000000-975C-4001-AB69-B786CFC08A0E}"/>
            </c:ext>
          </c:extLst>
        </c:ser>
        <c:dLbls>
          <c:showLegendKey val="0"/>
          <c:showVal val="0"/>
          <c:showCatName val="0"/>
          <c:showSerName val="0"/>
          <c:showPercent val="0"/>
          <c:showBubbleSize val="0"/>
        </c:dLbls>
        <c:gapWidth val="219"/>
        <c:overlap val="-27"/>
        <c:axId val="1414697679"/>
        <c:axId val="1414708079"/>
      </c:barChart>
      <c:catAx>
        <c:axId val="141469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414708079"/>
        <c:crosses val="autoZero"/>
        <c:auto val="1"/>
        <c:lblAlgn val="ctr"/>
        <c:lblOffset val="100"/>
        <c:noMultiLvlLbl val="0"/>
      </c:catAx>
      <c:valAx>
        <c:axId val="141470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4146976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latin typeface="Garamond" panose="02020404030301010803"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Garamond" panose="02020404030301010803" pitchFamily="18" charset="0"/>
                <a:ea typeface="+mn-ea"/>
                <a:cs typeface="+mn-cs"/>
              </a:defRPr>
            </a:pPr>
            <a:r>
              <a:rPr lang="en-US"/>
              <a:t>Percentage of Motor Vehicle Accidents where the </a:t>
            </a:r>
          </a:p>
          <a:p>
            <a:pPr>
              <a:defRPr/>
            </a:pPr>
            <a:r>
              <a:rPr lang="en-US"/>
              <a:t>Driver was Under the Influence of Medication, Drugs, or Alcohol</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Tolland</c:v>
                </c:pt>
              </c:strCache>
            </c:strRef>
          </c:tx>
          <c:spPr>
            <a:ln w="34925" cap="rnd">
              <a:solidFill>
                <a:schemeClr val="accent6"/>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aramond" panose="020204040303010108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0.00%</c:formatCode>
                <c:ptCount val="7"/>
                <c:pt idx="0">
                  <c:v>4.1000000000000002E-2</c:v>
                </c:pt>
                <c:pt idx="1">
                  <c:v>3.0599999999999999E-2</c:v>
                </c:pt>
                <c:pt idx="2">
                  <c:v>4.9099999999999998E-2</c:v>
                </c:pt>
                <c:pt idx="3">
                  <c:v>4.2799999999999998E-2</c:v>
                </c:pt>
                <c:pt idx="4">
                  <c:v>4.0899999999999999E-2</c:v>
                </c:pt>
                <c:pt idx="5">
                  <c:v>7.6899999999999996E-2</c:v>
                </c:pt>
                <c:pt idx="6">
                  <c:v>7.4200000000000002E-2</c:v>
                </c:pt>
              </c:numCache>
            </c:numRef>
          </c:val>
          <c:smooth val="0"/>
          <c:extLst>
            <c:ext xmlns:c16="http://schemas.microsoft.com/office/drawing/2014/chart" uri="{C3380CC4-5D6E-409C-BE32-E72D297353CC}">
              <c16:uniqueId val="{00000000-41C4-4596-88A1-ACC1AEBD40C4}"/>
            </c:ext>
          </c:extLst>
        </c:ser>
        <c:ser>
          <c:idx val="1"/>
          <c:order val="1"/>
          <c:tx>
            <c:strRef>
              <c:f>Sheet1!$C$1</c:f>
              <c:strCache>
                <c:ptCount val="1"/>
                <c:pt idx="0">
                  <c:v>Connecticut</c:v>
                </c:pt>
              </c:strCache>
            </c:strRef>
          </c:tx>
          <c:spPr>
            <a:ln w="31750" cap="rnd">
              <a:solidFill>
                <a:schemeClr val="bg1">
                  <a:lumMod val="5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aramond" panose="020204040303010108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0.00%</c:formatCode>
                <c:ptCount val="7"/>
                <c:pt idx="0">
                  <c:v>2.7099999999999999E-2</c:v>
                </c:pt>
                <c:pt idx="1">
                  <c:v>2.7900000000000001E-2</c:v>
                </c:pt>
                <c:pt idx="2">
                  <c:v>2.7400000000000001E-2</c:v>
                </c:pt>
                <c:pt idx="3">
                  <c:v>2.5000000000000001E-2</c:v>
                </c:pt>
                <c:pt idx="4">
                  <c:v>2.5999999999999999E-2</c:v>
                </c:pt>
                <c:pt idx="5">
                  <c:v>3.1E-2</c:v>
                </c:pt>
                <c:pt idx="6">
                  <c:v>2.9600000000000001E-2</c:v>
                </c:pt>
              </c:numCache>
            </c:numRef>
          </c:val>
          <c:smooth val="0"/>
          <c:extLst>
            <c:ext xmlns:c16="http://schemas.microsoft.com/office/drawing/2014/chart" uri="{C3380CC4-5D6E-409C-BE32-E72D297353CC}">
              <c16:uniqueId val="{00000001-4116-4223-A821-8F824307F5AE}"/>
            </c:ext>
          </c:extLst>
        </c:ser>
        <c:dLbls>
          <c:showLegendKey val="0"/>
          <c:showVal val="0"/>
          <c:showCatName val="0"/>
          <c:showSerName val="0"/>
          <c:showPercent val="0"/>
          <c:showBubbleSize val="0"/>
        </c:dLbls>
        <c:smooth val="0"/>
        <c:axId val="684901327"/>
        <c:axId val="684905071"/>
      </c:lineChart>
      <c:catAx>
        <c:axId val="68490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Garamond" panose="02020404030301010803" pitchFamily="18" charset="0"/>
                <a:ea typeface="+mn-ea"/>
                <a:cs typeface="+mn-cs"/>
              </a:defRPr>
            </a:pPr>
            <a:endParaRPr lang="en-US"/>
          </a:p>
        </c:txPr>
        <c:crossAx val="684905071"/>
        <c:crosses val="autoZero"/>
        <c:auto val="1"/>
        <c:lblAlgn val="ctr"/>
        <c:lblOffset val="100"/>
        <c:noMultiLvlLbl val="0"/>
      </c:catAx>
      <c:valAx>
        <c:axId val="684905071"/>
        <c:scaling>
          <c:orientation val="minMax"/>
          <c:max val="0.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Garamond" panose="02020404030301010803" pitchFamily="18" charset="0"/>
                <a:ea typeface="+mn-ea"/>
                <a:cs typeface="+mn-cs"/>
              </a:defRPr>
            </a:pPr>
            <a:endParaRPr lang="en-US"/>
          </a:p>
        </c:txPr>
        <c:crossAx val="6849013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Garamond" panose="02020404030301010803"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solidFill>
                <a:latin typeface="Garamond" panose="02020404030301010803" pitchFamily="18" charset="0"/>
                <a:ea typeface="+mn-ea"/>
                <a:cs typeface="+mn-cs"/>
              </a:defRPr>
            </a:pPr>
            <a:r>
              <a:rPr lang="en-US" sz="2200"/>
              <a:t>Substances Involved in Fatal Overdoses, 2015-2022*</a:t>
            </a:r>
          </a:p>
        </c:rich>
      </c:tx>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tx1">
                <a:lumMod val="75000"/>
                <a:lumOff val="25000"/>
              </a:schemeClr>
            </a:solidFill>
            <a:ln>
              <a:solidFill>
                <a:schemeClr val="tx1">
                  <a:lumMod val="50000"/>
                  <a:lumOff val="50000"/>
                </a:schemeClr>
              </a:solidFill>
            </a:ln>
            <a:effectLst/>
          </c:spPr>
          <c:invertIfNegative val="0"/>
          <c:dPt>
            <c:idx val="2"/>
            <c:invertIfNegative val="0"/>
            <c:bubble3D val="0"/>
            <c:spPr>
              <a:solidFill>
                <a:srgbClr val="C00000"/>
              </a:solidFill>
              <a:ln>
                <a:solidFill>
                  <a:schemeClr val="tx1">
                    <a:lumMod val="50000"/>
                    <a:lumOff val="50000"/>
                  </a:schemeClr>
                </a:solidFill>
              </a:ln>
              <a:effectLst/>
            </c:spPr>
            <c:extLst>
              <c:ext xmlns:c16="http://schemas.microsoft.com/office/drawing/2014/chart" uri="{C3380CC4-5D6E-409C-BE32-E72D297353CC}">
                <c16:uniqueId val="{00000004-AF0E-47D5-9F5C-4531F6840422}"/>
              </c:ext>
            </c:extLst>
          </c:dPt>
          <c:dPt>
            <c:idx val="3"/>
            <c:invertIfNegative val="0"/>
            <c:bubble3D val="0"/>
            <c:spPr>
              <a:solidFill>
                <a:srgbClr val="002060"/>
              </a:solidFill>
              <a:ln>
                <a:solidFill>
                  <a:schemeClr val="tx1">
                    <a:lumMod val="50000"/>
                    <a:lumOff val="50000"/>
                  </a:schemeClr>
                </a:solidFill>
              </a:ln>
              <a:effectLst/>
            </c:spPr>
            <c:extLst>
              <c:ext xmlns:c16="http://schemas.microsoft.com/office/drawing/2014/chart" uri="{C3380CC4-5D6E-409C-BE32-E72D297353CC}">
                <c16:uniqueId val="{00000005-AF0E-47D5-9F5C-4531F6840422}"/>
              </c:ext>
            </c:extLst>
          </c:dPt>
          <c:dPt>
            <c:idx val="4"/>
            <c:invertIfNegative val="0"/>
            <c:bubble3D val="0"/>
            <c:spPr>
              <a:solidFill>
                <a:schemeClr val="accent4"/>
              </a:solidFill>
              <a:ln>
                <a:solidFill>
                  <a:schemeClr val="tx1">
                    <a:lumMod val="50000"/>
                    <a:lumOff val="50000"/>
                  </a:schemeClr>
                </a:solidFill>
              </a:ln>
              <a:effectLst/>
            </c:spPr>
            <c:extLst>
              <c:ext xmlns:c16="http://schemas.microsoft.com/office/drawing/2014/chart" uri="{C3380CC4-5D6E-409C-BE32-E72D297353CC}">
                <c16:uniqueId val="{00000006-AF0E-47D5-9F5C-4531F6840422}"/>
              </c:ext>
            </c:extLst>
          </c:dPt>
          <c:dPt>
            <c:idx val="5"/>
            <c:invertIfNegative val="0"/>
            <c:bubble3D val="0"/>
            <c:spPr>
              <a:solidFill>
                <a:schemeClr val="accent2"/>
              </a:solidFill>
              <a:ln>
                <a:solidFill>
                  <a:schemeClr val="tx1">
                    <a:lumMod val="50000"/>
                    <a:lumOff val="50000"/>
                  </a:schemeClr>
                </a:solidFill>
              </a:ln>
              <a:effectLst/>
            </c:spPr>
            <c:extLst>
              <c:ext xmlns:c16="http://schemas.microsoft.com/office/drawing/2014/chart" uri="{C3380CC4-5D6E-409C-BE32-E72D297353CC}">
                <c16:uniqueId val="{00000007-AF0E-47D5-9F5C-4531F6840422}"/>
              </c:ext>
            </c:extLst>
          </c:dPt>
          <c:dPt>
            <c:idx val="6"/>
            <c:invertIfNegative val="0"/>
            <c:bubble3D val="0"/>
            <c:spPr>
              <a:solidFill>
                <a:schemeClr val="accent6">
                  <a:lumMod val="75000"/>
                </a:schemeClr>
              </a:solidFill>
              <a:ln>
                <a:solidFill>
                  <a:schemeClr val="tx1">
                    <a:lumMod val="50000"/>
                    <a:lumOff val="50000"/>
                  </a:schemeClr>
                </a:solidFill>
              </a:ln>
              <a:effectLst/>
            </c:spPr>
            <c:extLst>
              <c:ext xmlns:c16="http://schemas.microsoft.com/office/drawing/2014/chart" uri="{C3380CC4-5D6E-409C-BE32-E72D297353CC}">
                <c16:uniqueId val="{00000008-AF0E-47D5-9F5C-4531F6840422}"/>
              </c:ext>
            </c:extLst>
          </c:dPt>
          <c:dPt>
            <c:idx val="7"/>
            <c:invertIfNegative val="0"/>
            <c:bubble3D val="0"/>
            <c:spPr>
              <a:solidFill>
                <a:srgbClr val="7030A0"/>
              </a:solidFill>
              <a:ln>
                <a:solidFill>
                  <a:schemeClr val="tx1">
                    <a:lumMod val="50000"/>
                    <a:lumOff val="50000"/>
                  </a:schemeClr>
                </a:solidFill>
              </a:ln>
              <a:effectLst/>
            </c:spPr>
            <c:extLst>
              <c:ext xmlns:c16="http://schemas.microsoft.com/office/drawing/2014/chart" uri="{C3380CC4-5D6E-409C-BE32-E72D297353CC}">
                <c16:uniqueId val="{00000009-AF0E-47D5-9F5C-4531F6840422}"/>
              </c:ext>
            </c:extLst>
          </c:dPt>
          <c:dPt>
            <c:idx val="8"/>
            <c:invertIfNegative val="0"/>
            <c:bubble3D val="0"/>
            <c:spPr>
              <a:solidFill>
                <a:schemeClr val="accent5"/>
              </a:solidFill>
              <a:ln>
                <a:solidFill>
                  <a:schemeClr val="tx1">
                    <a:lumMod val="50000"/>
                    <a:lumOff val="50000"/>
                  </a:schemeClr>
                </a:solidFill>
              </a:ln>
              <a:effectLst/>
            </c:spPr>
            <c:extLst>
              <c:ext xmlns:c16="http://schemas.microsoft.com/office/drawing/2014/chart" uri="{C3380CC4-5D6E-409C-BE32-E72D297353CC}">
                <c16:uniqueId val="{0000000A-AF0E-47D5-9F5C-4531F684042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Fentanyl</c:v>
                </c:pt>
                <c:pt idx="3">
                  <c:v>Cocaine</c:v>
                </c:pt>
                <c:pt idx="4">
                  <c:v>Benzodiaz.</c:v>
                </c:pt>
                <c:pt idx="5">
                  <c:v>Heroin</c:v>
                </c:pt>
                <c:pt idx="6">
                  <c:v>Alcohol</c:v>
                </c:pt>
                <c:pt idx="7">
                  <c:v>Oxycodone</c:v>
                </c:pt>
                <c:pt idx="8">
                  <c:v>Xylazine</c:v>
                </c:pt>
              </c:strCache>
            </c:strRef>
          </c:cat>
          <c:val>
            <c:numRef>
              <c:f>Sheet1!$B$2:$B$10</c:f>
              <c:numCache>
                <c:formatCode>General</c:formatCode>
                <c:ptCount val="9"/>
                <c:pt idx="0">
                  <c:v>26</c:v>
                </c:pt>
                <c:pt idx="2">
                  <c:v>20</c:v>
                </c:pt>
                <c:pt idx="3">
                  <c:v>9</c:v>
                </c:pt>
                <c:pt idx="4">
                  <c:v>8</c:v>
                </c:pt>
                <c:pt idx="5">
                  <c:v>7</c:v>
                </c:pt>
                <c:pt idx="6">
                  <c:v>4</c:v>
                </c:pt>
                <c:pt idx="7">
                  <c:v>3</c:v>
                </c:pt>
                <c:pt idx="8">
                  <c:v>3</c:v>
                </c:pt>
              </c:numCache>
            </c:numRef>
          </c:val>
          <c:extLst>
            <c:ext xmlns:c16="http://schemas.microsoft.com/office/drawing/2014/chart" uri="{C3380CC4-5D6E-409C-BE32-E72D297353CC}">
              <c16:uniqueId val="{00000000-AF0E-47D5-9F5C-4531F6840422}"/>
            </c:ext>
          </c:extLst>
        </c:ser>
        <c:dLbls>
          <c:showLegendKey val="0"/>
          <c:showVal val="0"/>
          <c:showCatName val="0"/>
          <c:showSerName val="0"/>
          <c:showPercent val="0"/>
          <c:showBubbleSize val="0"/>
        </c:dLbls>
        <c:gapWidth val="80"/>
        <c:overlap val="-27"/>
        <c:axId val="520486863"/>
        <c:axId val="520487279"/>
      </c:barChart>
      <c:catAx>
        <c:axId val="52048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520487279"/>
        <c:crosses val="autoZero"/>
        <c:auto val="1"/>
        <c:lblAlgn val="ctr"/>
        <c:lblOffset val="100"/>
        <c:noMultiLvlLbl val="0"/>
      </c:catAx>
      <c:valAx>
        <c:axId val="52048727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5204868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Garamond" panose="02020404030301010803"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Garamond" panose="02020404030301010803" pitchFamily="18" charset="0"/>
                <a:ea typeface="+mn-ea"/>
                <a:cs typeface="+mn-cs"/>
              </a:defRPr>
            </a:pPr>
            <a:r>
              <a:rPr lang="en-US" sz="1800" b="1"/>
              <a:t>Sex</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3-D6AC-4A76-8219-FCD1CAA1400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2-D6AC-4A76-8219-FCD1CAA1400B}"/>
              </c:ext>
            </c:extLst>
          </c:dPt>
          <c:dLbls>
            <c:dLbl>
              <c:idx val="0"/>
              <c:layout>
                <c:manualLayout>
                  <c:x val="2.3623500306937283E-2"/>
                  <c:y val="-5.84520018895616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6AC-4A76-8219-FCD1CAA1400B}"/>
                </c:ext>
              </c:extLst>
            </c:dLbl>
            <c:dLbl>
              <c:idx val="1"/>
              <c:layout>
                <c:manualLayout>
                  <c:x val="2.4386135891827518E-2"/>
                  <c:y val="-8.23167323565790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6AC-4A76-8219-FCD1CAA1400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16</c:v>
                </c:pt>
                <c:pt idx="1">
                  <c:v>10</c:v>
                </c:pt>
              </c:numCache>
            </c:numRef>
          </c:val>
          <c:extLst>
            <c:ext xmlns:c16="http://schemas.microsoft.com/office/drawing/2014/chart" uri="{C3380CC4-5D6E-409C-BE32-E72D297353CC}">
              <c16:uniqueId val="{00000000-D6AC-4A76-8219-FCD1CAA1400B}"/>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6024048420507508"/>
          <c:y val="0.2939056151993934"/>
          <c:w val="0.30687500000000001"/>
          <c:h val="0.247256231895540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a:solidFill>
            <a:schemeClr val="tx1"/>
          </a:solidFill>
          <a:latin typeface="Garamond" panose="02020404030301010803" pitchFamily="18"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Age Group</c:v>
                </c:pt>
              </c:strCache>
            </c:strRef>
          </c:tx>
          <c:spPr>
            <a:solidFill>
              <a:schemeClr val="accent1"/>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4-1D05-41AB-A946-6AC51CB2C6D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5-1D05-41AB-A946-6AC51CB2C6DE}"/>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6-1D05-41AB-A946-6AC51CB2C6DE}"/>
              </c:ext>
            </c:extLst>
          </c:dPt>
          <c:dPt>
            <c:idx val="3"/>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7-1D05-41AB-A946-6AC51CB2C6DE}"/>
              </c:ext>
            </c:extLst>
          </c:dPt>
          <c:dPt>
            <c:idx val="4"/>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8-1D05-41AB-A946-6AC51CB2C6DE}"/>
              </c:ext>
            </c:extLst>
          </c:dPt>
          <c:dPt>
            <c:idx val="5"/>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9-1D05-41AB-A946-6AC51CB2C6DE}"/>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15-24</c:v>
                </c:pt>
                <c:pt idx="1">
                  <c:v>25-34</c:v>
                </c:pt>
                <c:pt idx="2">
                  <c:v>35-44</c:v>
                </c:pt>
                <c:pt idx="3">
                  <c:v>45-54</c:v>
                </c:pt>
                <c:pt idx="4">
                  <c:v>55-64</c:v>
                </c:pt>
                <c:pt idx="5">
                  <c:v>65+</c:v>
                </c:pt>
              </c:strCache>
            </c:strRef>
          </c:cat>
          <c:val>
            <c:numRef>
              <c:f>Sheet1!$B$2:$B$7</c:f>
              <c:numCache>
                <c:formatCode>General</c:formatCode>
                <c:ptCount val="6"/>
                <c:pt idx="0">
                  <c:v>4</c:v>
                </c:pt>
                <c:pt idx="1">
                  <c:v>7</c:v>
                </c:pt>
                <c:pt idx="2">
                  <c:v>6</c:v>
                </c:pt>
                <c:pt idx="3">
                  <c:v>6</c:v>
                </c:pt>
                <c:pt idx="4">
                  <c:v>2</c:v>
                </c:pt>
                <c:pt idx="5">
                  <c:v>1</c:v>
                </c:pt>
              </c:numCache>
            </c:numRef>
          </c:val>
          <c:extLst>
            <c:ext xmlns:c16="http://schemas.microsoft.com/office/drawing/2014/chart" uri="{C3380CC4-5D6E-409C-BE32-E72D297353CC}">
              <c16:uniqueId val="{00000000-1D05-41AB-A946-6AC51CB2C6DE}"/>
            </c:ext>
          </c:extLst>
        </c:ser>
        <c:dLbls>
          <c:showLegendKey val="0"/>
          <c:showVal val="0"/>
          <c:showCatName val="0"/>
          <c:showSerName val="0"/>
          <c:showPercent val="0"/>
          <c:showBubbleSize val="0"/>
        </c:dLbls>
        <c:gapWidth val="182"/>
        <c:axId val="683446303"/>
        <c:axId val="683445471"/>
      </c:barChart>
      <c:catAx>
        <c:axId val="6834463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aramond" panose="02020404030301010803" pitchFamily="18" charset="0"/>
                <a:ea typeface="+mn-ea"/>
                <a:cs typeface="+mn-cs"/>
              </a:defRPr>
            </a:pPr>
            <a:endParaRPr lang="en-US"/>
          </a:p>
        </c:txPr>
        <c:crossAx val="683445471"/>
        <c:crosses val="autoZero"/>
        <c:auto val="1"/>
        <c:lblAlgn val="ctr"/>
        <c:lblOffset val="100"/>
        <c:noMultiLvlLbl val="0"/>
      </c:catAx>
      <c:valAx>
        <c:axId val="683445471"/>
        <c:scaling>
          <c:orientation val="minMax"/>
        </c:scaling>
        <c:delete val="1"/>
        <c:axPos val="t"/>
        <c:numFmt formatCode="General" sourceLinked="1"/>
        <c:majorTickMark val="out"/>
        <c:minorTickMark val="none"/>
        <c:tickLblPos val="nextTo"/>
        <c:crossAx val="6834463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a:solidFill>
            <a:schemeClr val="tx1"/>
          </a:solidFill>
          <a:latin typeface="Garamond" panose="02020404030301010803"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aramond" panose="020204040303010108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5</c:v>
                </c:pt>
                <c:pt idx="1">
                  <c:v>3</c:v>
                </c:pt>
                <c:pt idx="2">
                  <c:v>4</c:v>
                </c:pt>
                <c:pt idx="3">
                  <c:v>5</c:v>
                </c:pt>
                <c:pt idx="4">
                  <c:v>4</c:v>
                </c:pt>
                <c:pt idx="5">
                  <c:v>3</c:v>
                </c:pt>
                <c:pt idx="6">
                  <c:v>2</c:v>
                </c:pt>
              </c:numCache>
            </c:numRef>
          </c:val>
          <c:smooth val="0"/>
          <c:extLst>
            <c:ext xmlns:c16="http://schemas.microsoft.com/office/drawing/2014/chart" uri="{C3380CC4-5D6E-409C-BE32-E72D297353CC}">
              <c16:uniqueId val="{00000000-EE38-4D4E-BBAF-3D4F26A45B6A}"/>
            </c:ext>
          </c:extLst>
        </c:ser>
        <c:dLbls>
          <c:showLegendKey val="0"/>
          <c:showVal val="0"/>
          <c:showCatName val="0"/>
          <c:showSerName val="0"/>
          <c:showPercent val="0"/>
          <c:showBubbleSize val="0"/>
        </c:dLbls>
        <c:marker val="1"/>
        <c:smooth val="0"/>
        <c:axId val="809586799"/>
        <c:axId val="809587631"/>
      </c:lineChart>
      <c:catAx>
        <c:axId val="80958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Garamond" panose="02020404030301010803" pitchFamily="18" charset="0"/>
                <a:ea typeface="+mn-ea"/>
                <a:cs typeface="+mn-cs"/>
              </a:defRPr>
            </a:pPr>
            <a:endParaRPr lang="en-US"/>
          </a:p>
        </c:txPr>
        <c:crossAx val="809587631"/>
        <c:crosses val="autoZero"/>
        <c:auto val="1"/>
        <c:lblAlgn val="ctr"/>
        <c:lblOffset val="100"/>
        <c:noMultiLvlLbl val="0"/>
      </c:catAx>
      <c:valAx>
        <c:axId val="809587631"/>
        <c:scaling>
          <c:orientation val="minMax"/>
        </c:scaling>
        <c:delete val="1"/>
        <c:axPos val="l"/>
        <c:numFmt formatCode="General" sourceLinked="1"/>
        <c:majorTickMark val="none"/>
        <c:minorTickMark val="none"/>
        <c:tickLblPos val="nextTo"/>
        <c:crossAx val="8095867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Garamond" panose="02020404030301010803"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Garamond" panose="02020404030301010803" pitchFamily="18" charset="0"/>
                <a:ea typeface="+mn-ea"/>
                <a:cs typeface="+mn-cs"/>
              </a:defRPr>
            </a:pPr>
            <a:r>
              <a:rPr lang="en-US" sz="2800"/>
              <a:t>Substance Use in the Past </a:t>
            </a:r>
            <a:r>
              <a:rPr lang="en-US" sz="2800" b="1"/>
              <a:t>Month</a:t>
            </a:r>
            <a:r>
              <a:rPr lang="en-US" sz="2800" b="0"/>
              <a:t>-</a:t>
            </a:r>
            <a:r>
              <a:rPr lang="en-US" sz="2800" b="0" baseline="0"/>
              <a:t> North Central CT</a:t>
            </a:r>
          </a:p>
          <a:p>
            <a:pPr>
              <a:defRPr sz="2800"/>
            </a:pPr>
            <a:r>
              <a:rPr lang="en-US" sz="2000" b="0" baseline="0"/>
              <a:t>2018-2020 estimate</a:t>
            </a:r>
            <a:endParaRPr lang="en-US" sz="200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6.1757410687449305E-2"/>
          <c:y val="0.15223788572920705"/>
          <c:w val="0.92554164482413326"/>
          <c:h val="0.67263368156854353"/>
        </c:manualLayout>
      </c:layout>
      <c:barChart>
        <c:barDir val="col"/>
        <c:grouping val="clustered"/>
        <c:varyColors val="0"/>
        <c:ser>
          <c:idx val="0"/>
          <c:order val="0"/>
          <c:tx>
            <c:strRef>
              <c:f>Sheet1!$B$1</c:f>
              <c:strCache>
                <c:ptCount val="1"/>
                <c:pt idx="0">
                  <c:v>18-25</c:v>
                </c:pt>
              </c:strCache>
            </c:strRef>
          </c:tx>
          <c:spPr>
            <a:solidFill>
              <a:schemeClr val="accent4"/>
            </a:solidFill>
            <a:ln>
              <a:solidFill>
                <a:schemeClr val="bg1">
                  <a:lumMod val="50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Binge Alcohol</c:v>
                </c:pt>
                <c:pt idx="2">
                  <c:v>Marijuana</c:v>
                </c:pt>
                <c:pt idx="3">
                  <c:v>Cigarettes</c:v>
                </c:pt>
              </c:strCache>
            </c:strRef>
          </c:cat>
          <c:val>
            <c:numRef>
              <c:f>Sheet1!$B$2:$B$5</c:f>
              <c:numCache>
                <c:formatCode>0.00%</c:formatCode>
                <c:ptCount val="4"/>
                <c:pt idx="0">
                  <c:v>0.625</c:v>
                </c:pt>
                <c:pt idx="1">
                  <c:v>0.4355</c:v>
                </c:pt>
                <c:pt idx="2">
                  <c:v>0.29389999999999999</c:v>
                </c:pt>
                <c:pt idx="3">
                  <c:v>0.16089999999999999</c:v>
                </c:pt>
              </c:numCache>
            </c:numRef>
          </c:val>
          <c:extLst>
            <c:ext xmlns:c16="http://schemas.microsoft.com/office/drawing/2014/chart" uri="{C3380CC4-5D6E-409C-BE32-E72D297353CC}">
              <c16:uniqueId val="{00000000-AB36-4866-932A-1650F29A3A11}"/>
            </c:ext>
          </c:extLst>
        </c:ser>
        <c:ser>
          <c:idx val="1"/>
          <c:order val="1"/>
          <c:tx>
            <c:strRef>
              <c:f>Sheet1!$C$1</c:f>
              <c:strCache>
                <c:ptCount val="1"/>
                <c:pt idx="0">
                  <c:v>26+</c:v>
                </c:pt>
              </c:strCache>
            </c:strRef>
          </c:tx>
          <c:spPr>
            <a:solidFill>
              <a:schemeClr val="accent1"/>
            </a:solidFill>
            <a:ln>
              <a:solidFill>
                <a:schemeClr val="bg1">
                  <a:lumMod val="50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Binge Alcohol</c:v>
                </c:pt>
                <c:pt idx="2">
                  <c:v>Marijuana</c:v>
                </c:pt>
                <c:pt idx="3">
                  <c:v>Cigarettes</c:v>
                </c:pt>
              </c:strCache>
            </c:strRef>
          </c:cat>
          <c:val>
            <c:numRef>
              <c:f>Sheet1!$C$2:$C$5</c:f>
              <c:numCache>
                <c:formatCode>0.00%</c:formatCode>
                <c:ptCount val="4"/>
                <c:pt idx="0">
                  <c:v>0.61199999999999999</c:v>
                </c:pt>
                <c:pt idx="1">
                  <c:v>0.25719999999999998</c:v>
                </c:pt>
                <c:pt idx="2">
                  <c:v>0.1111</c:v>
                </c:pt>
                <c:pt idx="3">
                  <c:v>0.1462</c:v>
                </c:pt>
              </c:numCache>
            </c:numRef>
          </c:val>
          <c:extLst>
            <c:ext xmlns:c16="http://schemas.microsoft.com/office/drawing/2014/chart" uri="{C3380CC4-5D6E-409C-BE32-E72D297353CC}">
              <c16:uniqueId val="{00000001-AB36-4866-932A-1650F29A3A11}"/>
            </c:ext>
          </c:extLst>
        </c:ser>
        <c:ser>
          <c:idx val="2"/>
          <c:order val="2"/>
          <c:tx>
            <c:strRef>
              <c:f>Sheet1!$D$1</c:f>
              <c:strCache>
                <c:ptCount val="1"/>
                <c:pt idx="0">
                  <c:v>18+</c:v>
                </c:pt>
              </c:strCache>
            </c:strRef>
          </c:tx>
          <c:spPr>
            <a:solidFill>
              <a:srgbClr val="006857"/>
            </a:solidFill>
            <a:ln>
              <a:solidFill>
                <a:schemeClr val="bg1">
                  <a:lumMod val="50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Binge Alcohol</c:v>
                </c:pt>
                <c:pt idx="2">
                  <c:v>Marijuana</c:v>
                </c:pt>
                <c:pt idx="3">
                  <c:v>Cigarettes</c:v>
                </c:pt>
              </c:strCache>
            </c:strRef>
          </c:cat>
          <c:val>
            <c:numRef>
              <c:f>Sheet1!$D$2:$D$5</c:f>
              <c:numCache>
                <c:formatCode>0.00%</c:formatCode>
                <c:ptCount val="4"/>
                <c:pt idx="0">
                  <c:v>0.61480000000000001</c:v>
                </c:pt>
                <c:pt idx="1">
                  <c:v>0.28149999999999997</c:v>
                </c:pt>
                <c:pt idx="2">
                  <c:v>0.1368</c:v>
                </c:pt>
                <c:pt idx="3">
                  <c:v>0.14810000000000001</c:v>
                </c:pt>
              </c:numCache>
            </c:numRef>
          </c:val>
          <c:extLst>
            <c:ext xmlns:c16="http://schemas.microsoft.com/office/drawing/2014/chart" uri="{C3380CC4-5D6E-409C-BE32-E72D297353CC}">
              <c16:uniqueId val="{00000002-AB36-4866-932A-1650F29A3A11}"/>
            </c:ext>
          </c:extLst>
        </c:ser>
        <c:dLbls>
          <c:showLegendKey val="0"/>
          <c:showVal val="0"/>
          <c:showCatName val="0"/>
          <c:showSerName val="0"/>
          <c:showPercent val="0"/>
          <c:showBubbleSize val="0"/>
        </c:dLbls>
        <c:gapWidth val="219"/>
        <c:overlap val="-27"/>
        <c:axId val="1613223856"/>
        <c:axId val="1613215536"/>
      </c:barChart>
      <c:catAx>
        <c:axId val="161322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613215536"/>
        <c:crosses val="autoZero"/>
        <c:auto val="1"/>
        <c:lblAlgn val="ctr"/>
        <c:lblOffset val="100"/>
        <c:noMultiLvlLbl val="0"/>
      </c:catAx>
      <c:valAx>
        <c:axId val="1613215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613223856"/>
        <c:crosses val="autoZero"/>
        <c:crossBetween val="between"/>
      </c:valAx>
      <c:spPr>
        <a:noFill/>
        <a:ln>
          <a:noFill/>
        </a:ln>
        <a:effectLst/>
      </c:spPr>
    </c:plotArea>
    <c:legend>
      <c:legendPos val="b"/>
      <c:layout>
        <c:manualLayout>
          <c:xMode val="edge"/>
          <c:yMode val="edge"/>
          <c:x val="0.38315567466744344"/>
          <c:y val="0.89659011967344771"/>
          <c:w val="0.23368855974926137"/>
          <c:h val="6.318558147162514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latin typeface="Garamond" panose="02020404030301010803"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Garamond" panose="02020404030301010803" pitchFamily="18" charset="0"/>
                <a:ea typeface="+mn-ea"/>
                <a:cs typeface="+mn-cs"/>
              </a:defRPr>
            </a:pPr>
            <a:r>
              <a:rPr lang="en-US" sz="2400"/>
              <a:t>Substance Use in the Past </a:t>
            </a:r>
            <a:r>
              <a:rPr lang="en-US" sz="2400" b="1"/>
              <a:t>Month</a:t>
            </a:r>
            <a:r>
              <a:rPr lang="en-US" sz="2400" b="0"/>
              <a:t>-</a:t>
            </a:r>
            <a:r>
              <a:rPr lang="en-US" sz="2400" b="0" baseline="0"/>
              <a:t> </a:t>
            </a:r>
          </a:p>
          <a:p>
            <a:pPr>
              <a:defRPr sz="2400"/>
            </a:pPr>
            <a:r>
              <a:rPr lang="en-US" sz="2400" b="0" baseline="0"/>
              <a:t>North Central CT (18 and older)</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5.8054885579619422E-2"/>
          <c:y val="0.17458471842638884"/>
          <c:w val="0.77531840273406594"/>
          <c:h val="0.74252331284932327"/>
        </c:manualLayout>
      </c:layout>
      <c:lineChart>
        <c:grouping val="standard"/>
        <c:varyColors val="0"/>
        <c:ser>
          <c:idx val="0"/>
          <c:order val="0"/>
          <c:tx>
            <c:strRef>
              <c:f>Sheet1!$B$1</c:f>
              <c:strCache>
                <c:ptCount val="1"/>
                <c:pt idx="0">
                  <c:v>Alcohol</c:v>
                </c:pt>
              </c:strCache>
            </c:strRef>
          </c:tx>
          <c:spPr>
            <a:ln w="31750" cap="rnd">
              <a:solidFill>
                <a:srgbClr val="FF00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2008-2010</c:v>
                </c:pt>
                <c:pt idx="1">
                  <c:v>2010-2012</c:v>
                </c:pt>
                <c:pt idx="2">
                  <c:v>2012-2014</c:v>
                </c:pt>
                <c:pt idx="3">
                  <c:v>2014-2016</c:v>
                </c:pt>
                <c:pt idx="4">
                  <c:v>2016-2018</c:v>
                </c:pt>
                <c:pt idx="5">
                  <c:v>2018-2020</c:v>
                </c:pt>
              </c:strCache>
            </c:strRef>
          </c:cat>
          <c:val>
            <c:numRef>
              <c:f>Sheet1!$B$2:$B$7</c:f>
              <c:numCache>
                <c:formatCode>0.00%</c:formatCode>
                <c:ptCount val="6"/>
                <c:pt idx="0" formatCode="0%">
                  <c:v>0.68</c:v>
                </c:pt>
                <c:pt idx="1">
                  <c:v>0.63219999999999998</c:v>
                </c:pt>
                <c:pt idx="2">
                  <c:v>0.65439999999999998</c:v>
                </c:pt>
                <c:pt idx="3">
                  <c:v>0.65949999999999998</c:v>
                </c:pt>
                <c:pt idx="4">
                  <c:v>0.62990000000000002</c:v>
                </c:pt>
                <c:pt idx="5">
                  <c:v>0.61480000000000001</c:v>
                </c:pt>
              </c:numCache>
            </c:numRef>
          </c:val>
          <c:smooth val="0"/>
          <c:extLst>
            <c:ext xmlns:c16="http://schemas.microsoft.com/office/drawing/2014/chart" uri="{C3380CC4-5D6E-409C-BE32-E72D297353CC}">
              <c16:uniqueId val="{00000000-AB36-4866-932A-1650F29A3A11}"/>
            </c:ext>
          </c:extLst>
        </c:ser>
        <c:ser>
          <c:idx val="1"/>
          <c:order val="1"/>
          <c:tx>
            <c:strRef>
              <c:f>Sheet1!$C$1</c:f>
              <c:strCache>
                <c:ptCount val="1"/>
                <c:pt idx="0">
                  <c:v>Binge Alcohol</c:v>
                </c:pt>
              </c:strCache>
            </c:strRef>
          </c:tx>
          <c:spPr>
            <a:ln w="31750" cap="rnd">
              <a:solidFill>
                <a:srgbClr val="FF0000"/>
              </a:solidFill>
              <a:prstDash val="dash"/>
              <a:round/>
            </a:ln>
            <a:effectLst/>
          </c:spPr>
          <c:marker>
            <c:symbol val="circle"/>
            <c:size val="7"/>
            <c:spPr>
              <a:solidFill>
                <a:srgbClr val="FF0000"/>
              </a:solidFill>
              <a:ln w="9525">
                <a:solidFill>
                  <a:srgbClr val="FF0000"/>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2008-2010</c:v>
                </c:pt>
                <c:pt idx="1">
                  <c:v>2010-2012</c:v>
                </c:pt>
                <c:pt idx="2">
                  <c:v>2012-2014</c:v>
                </c:pt>
                <c:pt idx="3">
                  <c:v>2014-2016</c:v>
                </c:pt>
                <c:pt idx="4">
                  <c:v>2016-2018</c:v>
                </c:pt>
                <c:pt idx="5">
                  <c:v>2018-2020</c:v>
                </c:pt>
              </c:strCache>
            </c:strRef>
          </c:cat>
          <c:val>
            <c:numRef>
              <c:f>Sheet1!$C$2:$C$7</c:f>
              <c:numCache>
                <c:formatCode>0.00%</c:formatCode>
                <c:ptCount val="6"/>
                <c:pt idx="0">
                  <c:v>0.29920000000000002</c:v>
                </c:pt>
                <c:pt idx="1">
                  <c:v>0.24809999999999999</c:v>
                </c:pt>
                <c:pt idx="2">
                  <c:v>0.25140000000000001</c:v>
                </c:pt>
                <c:pt idx="4">
                  <c:v>0.2777</c:v>
                </c:pt>
                <c:pt idx="5">
                  <c:v>0.28149999999999997</c:v>
                </c:pt>
              </c:numCache>
            </c:numRef>
          </c:val>
          <c:smooth val="0"/>
          <c:extLst>
            <c:ext xmlns:c16="http://schemas.microsoft.com/office/drawing/2014/chart" uri="{C3380CC4-5D6E-409C-BE32-E72D297353CC}">
              <c16:uniqueId val="{00000001-AB36-4866-932A-1650F29A3A11}"/>
            </c:ext>
          </c:extLst>
        </c:ser>
        <c:ser>
          <c:idx val="2"/>
          <c:order val="2"/>
          <c:tx>
            <c:strRef>
              <c:f>Sheet1!$D$1</c:f>
              <c:strCache>
                <c:ptCount val="1"/>
                <c:pt idx="0">
                  <c:v>Marijuana</c:v>
                </c:pt>
              </c:strCache>
            </c:strRef>
          </c:tx>
          <c:spPr>
            <a:ln w="34925" cap="rnd">
              <a:solidFill>
                <a:schemeClr val="accent4"/>
              </a:solidFill>
              <a:round/>
            </a:ln>
            <a:effectLst/>
          </c:spPr>
          <c:marker>
            <c:symbol val="none"/>
          </c:marker>
          <c:dLbls>
            <c:dLbl>
              <c:idx val="5"/>
              <c:layout>
                <c:manualLayout>
                  <c:x val="-1.0943647752107166E-2"/>
                  <c:y val="3.35202490457726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1BF-469E-98C0-1712ACE1FEB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2008-2010</c:v>
                </c:pt>
                <c:pt idx="1">
                  <c:v>2010-2012</c:v>
                </c:pt>
                <c:pt idx="2">
                  <c:v>2012-2014</c:v>
                </c:pt>
                <c:pt idx="3">
                  <c:v>2014-2016</c:v>
                </c:pt>
                <c:pt idx="4">
                  <c:v>2016-2018</c:v>
                </c:pt>
                <c:pt idx="5">
                  <c:v>2018-2020</c:v>
                </c:pt>
              </c:strCache>
            </c:strRef>
          </c:cat>
          <c:val>
            <c:numRef>
              <c:f>Sheet1!$D$2:$D$7</c:f>
              <c:numCache>
                <c:formatCode>0.00%</c:formatCode>
                <c:ptCount val="6"/>
                <c:pt idx="0">
                  <c:v>0.1215</c:v>
                </c:pt>
                <c:pt idx="1">
                  <c:v>8.3400000000000002E-2</c:v>
                </c:pt>
                <c:pt idx="2">
                  <c:v>9.3299999999999994E-2</c:v>
                </c:pt>
                <c:pt idx="3">
                  <c:v>9.4799999999999995E-2</c:v>
                </c:pt>
                <c:pt idx="4">
                  <c:v>0.1183</c:v>
                </c:pt>
                <c:pt idx="5">
                  <c:v>0.1368</c:v>
                </c:pt>
              </c:numCache>
            </c:numRef>
          </c:val>
          <c:smooth val="0"/>
          <c:extLst>
            <c:ext xmlns:c16="http://schemas.microsoft.com/office/drawing/2014/chart" uri="{C3380CC4-5D6E-409C-BE32-E72D297353CC}">
              <c16:uniqueId val="{00000002-AB36-4866-932A-1650F29A3A11}"/>
            </c:ext>
          </c:extLst>
        </c:ser>
        <c:ser>
          <c:idx val="3"/>
          <c:order val="3"/>
          <c:tx>
            <c:strRef>
              <c:f>Sheet1!$E$1</c:f>
              <c:strCache>
                <c:ptCount val="1"/>
                <c:pt idx="0">
                  <c:v>Cigarettes</c:v>
                </c:pt>
              </c:strCache>
            </c:strRef>
          </c:tx>
          <c:spPr>
            <a:ln w="34925" cap="rnd">
              <a:solidFill>
                <a:schemeClr val="accent5"/>
              </a:solidFill>
              <a:round/>
            </a:ln>
            <a:effectLst/>
          </c:spPr>
          <c:marker>
            <c:symbol val="none"/>
          </c:marker>
          <c:dLbls>
            <c:dLbl>
              <c:idx val="5"/>
              <c:layout>
                <c:manualLayout>
                  <c:x val="-8.7728317073151978E-3"/>
                  <c:y val="-2.234683269718340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1BF-469E-98C0-1712ACE1FEB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2008-2010</c:v>
                </c:pt>
                <c:pt idx="1">
                  <c:v>2010-2012</c:v>
                </c:pt>
                <c:pt idx="2">
                  <c:v>2012-2014</c:v>
                </c:pt>
                <c:pt idx="3">
                  <c:v>2014-2016</c:v>
                </c:pt>
                <c:pt idx="4">
                  <c:v>2016-2018</c:v>
                </c:pt>
                <c:pt idx="5">
                  <c:v>2018-2020</c:v>
                </c:pt>
              </c:strCache>
            </c:strRef>
          </c:cat>
          <c:val>
            <c:numRef>
              <c:f>Sheet1!$E$2:$E$7</c:f>
              <c:numCache>
                <c:formatCode>0.00%</c:formatCode>
                <c:ptCount val="6"/>
                <c:pt idx="0">
                  <c:v>0.1883</c:v>
                </c:pt>
                <c:pt idx="1">
                  <c:v>0.245</c:v>
                </c:pt>
                <c:pt idx="2">
                  <c:v>0.19939999999999999</c:v>
                </c:pt>
                <c:pt idx="3">
                  <c:v>0.19040000000000001</c:v>
                </c:pt>
                <c:pt idx="4">
                  <c:v>0.1734</c:v>
                </c:pt>
                <c:pt idx="5">
                  <c:v>0.14810000000000001</c:v>
                </c:pt>
              </c:numCache>
            </c:numRef>
          </c:val>
          <c:smooth val="0"/>
          <c:extLst>
            <c:ext xmlns:c16="http://schemas.microsoft.com/office/drawing/2014/chart" uri="{C3380CC4-5D6E-409C-BE32-E72D297353CC}">
              <c16:uniqueId val="{00000001-1865-4830-AE01-C2DC02BFFF47}"/>
            </c:ext>
          </c:extLst>
        </c:ser>
        <c:dLbls>
          <c:showLegendKey val="0"/>
          <c:showVal val="0"/>
          <c:showCatName val="0"/>
          <c:showSerName val="0"/>
          <c:showPercent val="0"/>
          <c:showBubbleSize val="0"/>
        </c:dLbls>
        <c:smooth val="0"/>
        <c:axId val="1613223856"/>
        <c:axId val="1613215536"/>
      </c:lineChart>
      <c:catAx>
        <c:axId val="161322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1613215536"/>
        <c:crosses val="autoZero"/>
        <c:auto val="1"/>
        <c:lblAlgn val="ctr"/>
        <c:lblOffset val="100"/>
        <c:noMultiLvlLbl val="0"/>
      </c:catAx>
      <c:valAx>
        <c:axId val="1613215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613223856"/>
        <c:crosses val="autoZero"/>
        <c:crossBetween val="between"/>
      </c:valAx>
      <c:spPr>
        <a:noFill/>
        <a:ln>
          <a:noFill/>
        </a:ln>
        <a:effectLst/>
      </c:spPr>
    </c:plotArea>
    <c:legend>
      <c:legendPos val="r"/>
      <c:layout>
        <c:manualLayout>
          <c:xMode val="edge"/>
          <c:yMode val="edge"/>
          <c:x val="0.84543217144250471"/>
          <c:y val="0.38470160467854692"/>
          <c:w val="0.14914078844551537"/>
          <c:h val="0.2328314739126242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latin typeface="Garamond" panose="020204040303010108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Grade</c:v>
                </c:pt>
              </c:strCache>
            </c:strRef>
          </c:tx>
          <c:spPr>
            <a:solidFill>
              <a:schemeClr val="accent1"/>
            </a:solidFill>
            <a:ln>
              <a:solidFill>
                <a:schemeClr val="bg1">
                  <a:lumMod val="50000"/>
                </a:schemeClr>
              </a:solidFill>
            </a:ln>
            <a:effectLst/>
          </c:spPr>
          <c:invertIfNegative val="0"/>
          <c:dPt>
            <c:idx val="0"/>
            <c:invertIfNegative val="0"/>
            <c:bubble3D val="0"/>
            <c:spPr>
              <a:solidFill>
                <a:schemeClr val="accent6">
                  <a:lumMod val="60000"/>
                  <a:lumOff val="40000"/>
                </a:schemeClr>
              </a:solidFill>
              <a:ln>
                <a:solidFill>
                  <a:schemeClr val="bg1">
                    <a:lumMod val="50000"/>
                  </a:schemeClr>
                </a:solidFill>
              </a:ln>
              <a:effectLst/>
            </c:spPr>
            <c:extLst>
              <c:ext xmlns:c16="http://schemas.microsoft.com/office/drawing/2014/chart" uri="{C3380CC4-5D6E-409C-BE32-E72D297353CC}">
                <c16:uniqueId val="{00000003-362E-4B8B-8490-111F577205F1}"/>
              </c:ext>
            </c:extLst>
          </c:dPt>
          <c:dPt>
            <c:idx val="1"/>
            <c:invertIfNegative val="0"/>
            <c:bubble3D val="0"/>
            <c:spPr>
              <a:solidFill>
                <a:schemeClr val="accent5">
                  <a:lumMod val="60000"/>
                  <a:lumOff val="40000"/>
                </a:schemeClr>
              </a:solidFill>
              <a:ln>
                <a:solidFill>
                  <a:schemeClr val="bg1">
                    <a:lumMod val="50000"/>
                  </a:schemeClr>
                </a:solidFill>
              </a:ln>
              <a:effectLst/>
            </c:spPr>
            <c:extLst>
              <c:ext xmlns:c16="http://schemas.microsoft.com/office/drawing/2014/chart" uri="{C3380CC4-5D6E-409C-BE32-E72D297353CC}">
                <c16:uniqueId val="{00000004-362E-4B8B-8490-111F577205F1}"/>
              </c:ext>
            </c:extLst>
          </c:dPt>
          <c:dPt>
            <c:idx val="2"/>
            <c:invertIfNegative val="0"/>
            <c:bubble3D val="0"/>
            <c:spPr>
              <a:solidFill>
                <a:schemeClr val="accent2">
                  <a:lumMod val="60000"/>
                  <a:lumOff val="40000"/>
                </a:schemeClr>
              </a:solidFill>
              <a:ln>
                <a:solidFill>
                  <a:schemeClr val="bg1">
                    <a:lumMod val="50000"/>
                  </a:schemeClr>
                </a:solidFill>
              </a:ln>
              <a:effectLst/>
            </c:spPr>
            <c:extLst>
              <c:ext xmlns:c16="http://schemas.microsoft.com/office/drawing/2014/chart" uri="{C3380CC4-5D6E-409C-BE32-E72D297353CC}">
                <c16:uniqueId val="{00000005-362E-4B8B-8490-111F577205F1}"/>
              </c:ext>
            </c:extLst>
          </c:dPt>
          <c:dPt>
            <c:idx val="3"/>
            <c:invertIfNegative val="0"/>
            <c:bubble3D val="0"/>
            <c:spPr>
              <a:solidFill>
                <a:schemeClr val="accent4">
                  <a:lumMod val="60000"/>
                  <a:lumOff val="40000"/>
                </a:schemeClr>
              </a:solidFill>
              <a:ln>
                <a:solidFill>
                  <a:schemeClr val="bg1">
                    <a:lumMod val="50000"/>
                  </a:schemeClr>
                </a:solidFill>
              </a:ln>
              <a:effectLst/>
            </c:spPr>
            <c:extLst>
              <c:ext xmlns:c16="http://schemas.microsoft.com/office/drawing/2014/chart" uri="{C3380CC4-5D6E-409C-BE32-E72D297353CC}">
                <c16:uniqueId val="{00000006-362E-4B8B-8490-111F577205F1}"/>
              </c:ext>
            </c:extLst>
          </c:dPt>
          <c:dPt>
            <c:idx val="4"/>
            <c:invertIfNegative val="0"/>
            <c:bubble3D val="0"/>
            <c:spPr>
              <a:solidFill>
                <a:srgbClr val="F381FF"/>
              </a:solidFill>
              <a:ln>
                <a:solidFill>
                  <a:schemeClr val="bg1">
                    <a:lumMod val="50000"/>
                  </a:schemeClr>
                </a:solidFill>
              </a:ln>
              <a:effectLst/>
            </c:spPr>
            <c:extLst>
              <c:ext xmlns:c16="http://schemas.microsoft.com/office/drawing/2014/chart" uri="{C3380CC4-5D6E-409C-BE32-E72D297353CC}">
                <c16:uniqueId val="{00000007-362E-4B8B-8490-111F577205F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8</c:v>
                </c:pt>
                <c:pt idx="1">
                  <c:v>9</c:v>
                </c:pt>
                <c:pt idx="2">
                  <c:v>10</c:v>
                </c:pt>
                <c:pt idx="3">
                  <c:v>11</c:v>
                </c:pt>
                <c:pt idx="4">
                  <c:v>12</c:v>
                </c:pt>
              </c:numCache>
            </c:numRef>
          </c:cat>
          <c:val>
            <c:numRef>
              <c:f>Sheet1!$B$2:$B$6</c:f>
              <c:numCache>
                <c:formatCode>0.00%</c:formatCode>
                <c:ptCount val="5"/>
                <c:pt idx="0">
                  <c:v>0.2127</c:v>
                </c:pt>
                <c:pt idx="1">
                  <c:v>0.20680000000000001</c:v>
                </c:pt>
                <c:pt idx="2">
                  <c:v>0.19339999999999999</c:v>
                </c:pt>
                <c:pt idx="3">
                  <c:v>0.1971</c:v>
                </c:pt>
                <c:pt idx="4">
                  <c:v>0.191</c:v>
                </c:pt>
              </c:numCache>
            </c:numRef>
          </c:val>
          <c:extLst>
            <c:ext xmlns:c16="http://schemas.microsoft.com/office/drawing/2014/chart" uri="{C3380CC4-5D6E-409C-BE32-E72D297353CC}">
              <c16:uniqueId val="{00000000-362E-4B8B-8490-111F577205F1}"/>
            </c:ext>
          </c:extLst>
        </c:ser>
        <c:dLbls>
          <c:showLegendKey val="0"/>
          <c:showVal val="0"/>
          <c:showCatName val="0"/>
          <c:showSerName val="0"/>
          <c:showPercent val="0"/>
          <c:showBubbleSize val="0"/>
        </c:dLbls>
        <c:gapWidth val="120"/>
        <c:axId val="1246887168"/>
        <c:axId val="1246887584"/>
      </c:barChart>
      <c:catAx>
        <c:axId val="1246887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1246887584"/>
        <c:crosses val="autoZero"/>
        <c:auto val="1"/>
        <c:lblAlgn val="ctr"/>
        <c:lblOffset val="100"/>
        <c:noMultiLvlLbl val="0"/>
      </c:catAx>
      <c:valAx>
        <c:axId val="1246887584"/>
        <c:scaling>
          <c:orientation val="minMax"/>
          <c:min val="0"/>
        </c:scaling>
        <c:delete val="1"/>
        <c:axPos val="t"/>
        <c:numFmt formatCode="0.00%" sourceLinked="1"/>
        <c:majorTickMark val="none"/>
        <c:minorTickMark val="none"/>
        <c:tickLblPos val="nextTo"/>
        <c:crossAx val="1246887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Garamond" panose="02020404030301010803" pitchFamily="18"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prstClr val="black"/>
                </a:solidFill>
                <a:latin typeface="Garamond" panose="02020404030301010803" pitchFamily="18" charset="0"/>
                <a:ea typeface="+mn-ea"/>
                <a:cs typeface="+mn-cs"/>
              </a:defRPr>
            </a:pPr>
            <a:r>
              <a:rPr lang="en-US" sz="2800"/>
              <a:t>Substance Use in the Past </a:t>
            </a:r>
            <a:r>
              <a:rPr lang="en-US" sz="2800" b="1"/>
              <a:t>Year</a:t>
            </a:r>
            <a:r>
              <a:rPr lang="en-US" sz="2800" b="0"/>
              <a:t>-</a:t>
            </a:r>
            <a:r>
              <a:rPr lang="en-US" sz="2800" b="1"/>
              <a:t> </a:t>
            </a:r>
            <a:r>
              <a:rPr lang="en-US" sz="2800" b="0" i="0" u="none" strike="noStrike" baseline="0">
                <a:effectLst/>
              </a:rPr>
              <a:t>North Central CT</a:t>
            </a:r>
          </a:p>
          <a:p>
            <a:pPr marL="0" marR="0" lvl="0" indent="0" algn="ctr" defTabSz="914400" rtl="0" eaLnBrk="1" fontAlgn="auto" latinLnBrk="0" hangingPunct="1">
              <a:lnSpc>
                <a:spcPct val="100000"/>
              </a:lnSpc>
              <a:spcBef>
                <a:spcPts val="0"/>
              </a:spcBef>
              <a:spcAft>
                <a:spcPts val="0"/>
              </a:spcAft>
              <a:buClrTx/>
              <a:buSzTx/>
              <a:buFontTx/>
              <a:buNone/>
              <a:tabLst/>
              <a:defRPr sz="2800">
                <a:solidFill>
                  <a:prstClr val="black"/>
                </a:solidFill>
              </a:defRPr>
            </a:pPr>
            <a:r>
              <a:rPr lang="en-US" sz="1800" b="0" i="0" baseline="0">
                <a:effectLst/>
              </a:rPr>
              <a:t>2018-2020 estimate</a:t>
            </a:r>
            <a:endParaRPr lang="en-US" sz="2800">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prstClr val="black"/>
              </a:solidFill>
              <a:latin typeface="Garamond" panose="02020404030301010803"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18-25</c:v>
                </c:pt>
              </c:strCache>
            </c:strRef>
          </c:tx>
          <c:spPr>
            <a:solidFill>
              <a:schemeClr val="accent4"/>
            </a:solidFill>
            <a:ln>
              <a:solidFill>
                <a:schemeClr val="bg1">
                  <a:lumMod val="50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Cocaine</c:v>
                </c:pt>
                <c:pt idx="1">
                  <c:v>Heroin</c:v>
                </c:pt>
                <c:pt idx="2">
                  <c:v>Methamphetamine</c:v>
                </c:pt>
                <c:pt idx="3">
                  <c:v>Pain Reliever Misuse</c:v>
                </c:pt>
              </c:strCache>
            </c:strRef>
          </c:cat>
          <c:val>
            <c:numRef>
              <c:f>Sheet1!$B$3:$B$6</c:f>
              <c:numCache>
                <c:formatCode>General</c:formatCode>
                <c:ptCount val="4"/>
                <c:pt idx="0" formatCode="0.00%">
                  <c:v>6.7799999999999999E-2</c:v>
                </c:pt>
                <c:pt idx="2" formatCode="0.00%">
                  <c:v>7.7000000000000002E-3</c:v>
                </c:pt>
                <c:pt idx="3" formatCode="0.00%">
                  <c:v>4.4400000000000002E-2</c:v>
                </c:pt>
              </c:numCache>
            </c:numRef>
          </c:val>
          <c:extLst>
            <c:ext xmlns:c16="http://schemas.microsoft.com/office/drawing/2014/chart" uri="{C3380CC4-5D6E-409C-BE32-E72D297353CC}">
              <c16:uniqueId val="{00000000-AB36-4866-932A-1650F29A3A11}"/>
            </c:ext>
          </c:extLst>
        </c:ser>
        <c:ser>
          <c:idx val="1"/>
          <c:order val="1"/>
          <c:tx>
            <c:strRef>
              <c:f>Sheet1!$C$1</c:f>
              <c:strCache>
                <c:ptCount val="1"/>
                <c:pt idx="0">
                  <c:v>26+</c:v>
                </c:pt>
              </c:strCache>
            </c:strRef>
          </c:tx>
          <c:spPr>
            <a:solidFill>
              <a:schemeClr val="accent1"/>
            </a:solidFill>
            <a:ln>
              <a:solidFill>
                <a:schemeClr val="bg1">
                  <a:lumMod val="50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Cocaine</c:v>
                </c:pt>
                <c:pt idx="1">
                  <c:v>Heroin</c:v>
                </c:pt>
                <c:pt idx="2">
                  <c:v>Methamphetamine</c:v>
                </c:pt>
                <c:pt idx="3">
                  <c:v>Pain Reliever Misuse</c:v>
                </c:pt>
              </c:strCache>
            </c:strRef>
          </c:cat>
          <c:val>
            <c:numRef>
              <c:f>Sheet1!$C$3:$C$6</c:f>
              <c:numCache>
                <c:formatCode>0.00%</c:formatCode>
                <c:ptCount val="4"/>
                <c:pt idx="0">
                  <c:v>1.3899999999999999E-2</c:v>
                </c:pt>
                <c:pt idx="1">
                  <c:v>2.5000000000000001E-3</c:v>
                </c:pt>
                <c:pt idx="2">
                  <c:v>3.3999999999999998E-3</c:v>
                </c:pt>
                <c:pt idx="3">
                  <c:v>3.1199999999999999E-2</c:v>
                </c:pt>
              </c:numCache>
            </c:numRef>
          </c:val>
          <c:extLst>
            <c:ext xmlns:c16="http://schemas.microsoft.com/office/drawing/2014/chart" uri="{C3380CC4-5D6E-409C-BE32-E72D297353CC}">
              <c16:uniqueId val="{00000001-AB36-4866-932A-1650F29A3A11}"/>
            </c:ext>
          </c:extLst>
        </c:ser>
        <c:ser>
          <c:idx val="2"/>
          <c:order val="2"/>
          <c:tx>
            <c:strRef>
              <c:f>Sheet1!$D$1</c:f>
              <c:strCache>
                <c:ptCount val="1"/>
                <c:pt idx="0">
                  <c:v>18+</c:v>
                </c:pt>
              </c:strCache>
            </c:strRef>
          </c:tx>
          <c:spPr>
            <a:solidFill>
              <a:srgbClr val="006857"/>
            </a:solidFill>
            <a:ln>
              <a:solidFill>
                <a:schemeClr val="bg1">
                  <a:lumMod val="50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Cocaine</c:v>
                </c:pt>
                <c:pt idx="1">
                  <c:v>Heroin</c:v>
                </c:pt>
                <c:pt idx="2">
                  <c:v>Methamphetamine</c:v>
                </c:pt>
                <c:pt idx="3">
                  <c:v>Pain Reliever Misuse</c:v>
                </c:pt>
              </c:strCache>
            </c:strRef>
          </c:cat>
          <c:val>
            <c:numRef>
              <c:f>Sheet1!$D$3:$D$6</c:f>
              <c:numCache>
                <c:formatCode>General</c:formatCode>
                <c:ptCount val="4"/>
                <c:pt idx="0" formatCode="0.00%">
                  <c:v>2.18E-2</c:v>
                </c:pt>
                <c:pt idx="2" formatCode="0.00%">
                  <c:v>4.0000000000000001E-3</c:v>
                </c:pt>
                <c:pt idx="3" formatCode="0.00%">
                  <c:v>3.2899999999999999E-2</c:v>
                </c:pt>
              </c:numCache>
            </c:numRef>
          </c:val>
          <c:extLst>
            <c:ext xmlns:c16="http://schemas.microsoft.com/office/drawing/2014/chart" uri="{C3380CC4-5D6E-409C-BE32-E72D297353CC}">
              <c16:uniqueId val="{00000002-AB36-4866-932A-1650F29A3A11}"/>
            </c:ext>
          </c:extLst>
        </c:ser>
        <c:dLbls>
          <c:showLegendKey val="0"/>
          <c:showVal val="0"/>
          <c:showCatName val="0"/>
          <c:showSerName val="0"/>
          <c:showPercent val="0"/>
          <c:showBubbleSize val="0"/>
        </c:dLbls>
        <c:gapWidth val="219"/>
        <c:overlap val="-27"/>
        <c:axId val="1613223856"/>
        <c:axId val="1613215536"/>
      </c:barChart>
      <c:catAx>
        <c:axId val="161322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613215536"/>
        <c:crosses val="autoZero"/>
        <c:auto val="1"/>
        <c:lblAlgn val="ctr"/>
        <c:lblOffset val="100"/>
        <c:noMultiLvlLbl val="0"/>
      </c:catAx>
      <c:valAx>
        <c:axId val="1613215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1613223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latin typeface="Garamond" panose="02020404030301010803" pitchFamily="18"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Garamond" panose="02020404030301010803" pitchFamily="18" charset="0"/>
                <a:ea typeface="+mn-ea"/>
                <a:cs typeface="+mn-cs"/>
              </a:defRPr>
            </a:pPr>
            <a:r>
              <a:rPr lang="en-US" sz="2400"/>
              <a:t>Regional Comparisons, Ages 18+, from 2018-2020 estimates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Region 1</c:v>
                </c:pt>
              </c:strCache>
            </c:strRef>
          </c:tx>
          <c:spPr>
            <a:solidFill>
              <a:srgbClr val="FF999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Disorder</c:v>
                </c:pt>
                <c:pt idx="1">
                  <c:v>Unmet treatment need, AUD</c:v>
                </c:pt>
                <c:pt idx="2">
                  <c:v>Susbtance Use Disorder</c:v>
                </c:pt>
                <c:pt idx="3">
                  <c:v>Unmet treatment need, SUD</c:v>
                </c:pt>
              </c:strCache>
            </c:strRef>
          </c:cat>
          <c:val>
            <c:numRef>
              <c:f>Sheet1!$B$2:$B$5</c:f>
              <c:numCache>
                <c:formatCode>0.00%</c:formatCode>
                <c:ptCount val="4"/>
                <c:pt idx="0">
                  <c:v>6.5699999999999995E-2</c:v>
                </c:pt>
                <c:pt idx="1">
                  <c:v>6.2700000000000006E-2</c:v>
                </c:pt>
                <c:pt idx="2">
                  <c:v>8.1500000000000003E-2</c:v>
                </c:pt>
                <c:pt idx="3">
                  <c:v>7.3200000000000001E-2</c:v>
                </c:pt>
              </c:numCache>
            </c:numRef>
          </c:val>
          <c:extLst>
            <c:ext xmlns:c16="http://schemas.microsoft.com/office/drawing/2014/chart" uri="{C3380CC4-5D6E-409C-BE32-E72D297353CC}">
              <c16:uniqueId val="{00000000-CB10-43FB-926A-8252D0E5AEC4}"/>
            </c:ext>
          </c:extLst>
        </c:ser>
        <c:ser>
          <c:idx val="1"/>
          <c:order val="1"/>
          <c:tx>
            <c:strRef>
              <c:f>Sheet1!$C$1</c:f>
              <c:strCache>
                <c:ptCount val="1"/>
                <c:pt idx="0">
                  <c:v>Region 2</c:v>
                </c:pt>
              </c:strCache>
            </c:strRef>
          </c:tx>
          <c:spPr>
            <a:solidFill>
              <a:schemeClr val="accent6">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Disorder</c:v>
                </c:pt>
                <c:pt idx="1">
                  <c:v>Unmet treatment need, AUD</c:v>
                </c:pt>
                <c:pt idx="2">
                  <c:v>Susbtance Use Disorder</c:v>
                </c:pt>
                <c:pt idx="3">
                  <c:v>Unmet treatment need, SUD</c:v>
                </c:pt>
              </c:strCache>
            </c:strRef>
          </c:cat>
          <c:val>
            <c:numRef>
              <c:f>Sheet1!$C$2:$C$5</c:f>
              <c:numCache>
                <c:formatCode>0.00%</c:formatCode>
                <c:ptCount val="4"/>
                <c:pt idx="0">
                  <c:v>6.25E-2</c:v>
                </c:pt>
                <c:pt idx="1">
                  <c:v>5.9700000000000003E-2</c:v>
                </c:pt>
                <c:pt idx="2">
                  <c:v>8.8300000000000003E-2</c:v>
                </c:pt>
                <c:pt idx="3">
                  <c:v>7.9299999999999995E-2</c:v>
                </c:pt>
              </c:numCache>
            </c:numRef>
          </c:val>
          <c:extLst>
            <c:ext xmlns:c16="http://schemas.microsoft.com/office/drawing/2014/chart" uri="{C3380CC4-5D6E-409C-BE32-E72D297353CC}">
              <c16:uniqueId val="{00000001-CB10-43FB-926A-8252D0E5AEC4}"/>
            </c:ext>
          </c:extLst>
        </c:ser>
        <c:ser>
          <c:idx val="2"/>
          <c:order val="2"/>
          <c:tx>
            <c:strRef>
              <c:f>Sheet1!$D$1</c:f>
              <c:strCache>
                <c:ptCount val="1"/>
                <c:pt idx="0">
                  <c:v>Region 3</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Disorder</c:v>
                </c:pt>
                <c:pt idx="1">
                  <c:v>Unmet treatment need, AUD</c:v>
                </c:pt>
                <c:pt idx="2">
                  <c:v>Susbtance Use Disorder</c:v>
                </c:pt>
                <c:pt idx="3">
                  <c:v>Unmet treatment need, SUD</c:v>
                </c:pt>
              </c:strCache>
            </c:strRef>
          </c:cat>
          <c:val>
            <c:numRef>
              <c:f>Sheet1!$D$2:$D$5</c:f>
              <c:numCache>
                <c:formatCode>0.00%</c:formatCode>
                <c:ptCount val="4"/>
                <c:pt idx="0">
                  <c:v>6.4600000000000005E-2</c:v>
                </c:pt>
                <c:pt idx="1">
                  <c:v>6.5699999999999995E-2</c:v>
                </c:pt>
                <c:pt idx="2">
                  <c:v>9.2799999999999994E-2</c:v>
                </c:pt>
                <c:pt idx="3">
                  <c:v>8.4099999999999994E-2</c:v>
                </c:pt>
              </c:numCache>
            </c:numRef>
          </c:val>
          <c:extLst>
            <c:ext xmlns:c16="http://schemas.microsoft.com/office/drawing/2014/chart" uri="{C3380CC4-5D6E-409C-BE32-E72D297353CC}">
              <c16:uniqueId val="{00000002-CB10-43FB-926A-8252D0E5AEC4}"/>
            </c:ext>
          </c:extLst>
        </c:ser>
        <c:ser>
          <c:idx val="3"/>
          <c:order val="3"/>
          <c:tx>
            <c:strRef>
              <c:f>Sheet1!$E$1</c:f>
              <c:strCache>
                <c:ptCount val="1"/>
                <c:pt idx="0">
                  <c:v>Region 4</c:v>
                </c:pt>
              </c:strCache>
            </c:strRef>
          </c:tx>
          <c:spPr>
            <a:solidFill>
              <a:schemeClr val="accent4"/>
            </a:solidFill>
            <a:ln w="19050">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Disorder</c:v>
                </c:pt>
                <c:pt idx="1">
                  <c:v>Unmet treatment need, AUD</c:v>
                </c:pt>
                <c:pt idx="2">
                  <c:v>Susbtance Use Disorder</c:v>
                </c:pt>
                <c:pt idx="3">
                  <c:v>Unmet treatment need, SUD</c:v>
                </c:pt>
              </c:strCache>
            </c:strRef>
          </c:cat>
          <c:val>
            <c:numRef>
              <c:f>Sheet1!$E$2:$E$5</c:f>
              <c:numCache>
                <c:formatCode>0.00%</c:formatCode>
                <c:ptCount val="4"/>
                <c:pt idx="0">
                  <c:v>6.6799999999999998E-2</c:v>
                </c:pt>
                <c:pt idx="1">
                  <c:v>5.8599999999999999E-2</c:v>
                </c:pt>
                <c:pt idx="2">
                  <c:v>9.1600000000000001E-2</c:v>
                </c:pt>
                <c:pt idx="3">
                  <c:v>7.9500000000000001E-2</c:v>
                </c:pt>
              </c:numCache>
            </c:numRef>
          </c:val>
          <c:extLst>
            <c:ext xmlns:c16="http://schemas.microsoft.com/office/drawing/2014/chart" uri="{C3380CC4-5D6E-409C-BE32-E72D297353CC}">
              <c16:uniqueId val="{00000006-CB10-43FB-926A-8252D0E5AEC4}"/>
            </c:ext>
          </c:extLst>
        </c:ser>
        <c:ser>
          <c:idx val="4"/>
          <c:order val="4"/>
          <c:tx>
            <c:strRef>
              <c:f>Sheet1!$F$1</c:f>
              <c:strCache>
                <c:ptCount val="1"/>
                <c:pt idx="0">
                  <c:v>Region 5</c:v>
                </c:pt>
              </c:strCache>
            </c:strRef>
          </c:tx>
          <c:spPr>
            <a:solidFill>
              <a:schemeClr val="accent2">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Use Disorder</c:v>
                </c:pt>
                <c:pt idx="1">
                  <c:v>Unmet treatment need, AUD</c:v>
                </c:pt>
                <c:pt idx="2">
                  <c:v>Susbtance Use Disorder</c:v>
                </c:pt>
                <c:pt idx="3">
                  <c:v>Unmet treatment need, SUD</c:v>
                </c:pt>
              </c:strCache>
            </c:strRef>
          </c:cat>
          <c:val>
            <c:numRef>
              <c:f>Sheet1!$F$2:$F$5</c:f>
              <c:numCache>
                <c:formatCode>0.00%</c:formatCode>
                <c:ptCount val="4"/>
                <c:pt idx="0">
                  <c:v>6.13E-2</c:v>
                </c:pt>
                <c:pt idx="1">
                  <c:v>5.8200000000000002E-2</c:v>
                </c:pt>
                <c:pt idx="2">
                  <c:v>8.4000000000000005E-2</c:v>
                </c:pt>
                <c:pt idx="3">
                  <c:v>7.46E-2</c:v>
                </c:pt>
              </c:numCache>
            </c:numRef>
          </c:val>
          <c:extLst>
            <c:ext xmlns:c16="http://schemas.microsoft.com/office/drawing/2014/chart" uri="{C3380CC4-5D6E-409C-BE32-E72D297353CC}">
              <c16:uniqueId val="{00000007-CB10-43FB-926A-8252D0E5AEC4}"/>
            </c:ext>
          </c:extLst>
        </c:ser>
        <c:dLbls>
          <c:showLegendKey val="0"/>
          <c:showVal val="0"/>
          <c:showCatName val="0"/>
          <c:showSerName val="0"/>
          <c:showPercent val="0"/>
          <c:showBubbleSize val="0"/>
        </c:dLbls>
        <c:gapWidth val="182"/>
        <c:axId val="787433840"/>
        <c:axId val="787430096"/>
      </c:barChart>
      <c:catAx>
        <c:axId val="78743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787430096"/>
        <c:crosses val="autoZero"/>
        <c:auto val="1"/>
        <c:lblAlgn val="ctr"/>
        <c:lblOffset val="100"/>
        <c:noMultiLvlLbl val="0"/>
      </c:catAx>
      <c:valAx>
        <c:axId val="78743009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78743384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Garamond" panose="02020404030301010803" pitchFamily="18"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Garamond" panose="02020404030301010803" pitchFamily="18" charset="0"/>
                <a:ea typeface="+mn-ea"/>
                <a:cs typeface="+mn-cs"/>
              </a:defRPr>
            </a:pPr>
            <a:r>
              <a:rPr lang="en-US" sz="2400"/>
              <a:t>Major Depressive Episode in the Past Year (Adults 18 or older) </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Region 1</c:v>
                </c:pt>
              </c:strCache>
            </c:strRef>
          </c:tx>
          <c:spPr>
            <a:ln w="25400" cap="rnd">
              <a:solidFill>
                <a:srgbClr val="FF0000"/>
              </a:solidFill>
              <a:round/>
            </a:ln>
            <a:effectLst/>
          </c:spPr>
          <c:marker>
            <c:symbol val="none"/>
          </c:marker>
          <c:cat>
            <c:strRef>
              <c:f>Sheet1!$A$2:$A$7</c:f>
              <c:strCache>
                <c:ptCount val="6"/>
                <c:pt idx="0">
                  <c:v>2008-2010</c:v>
                </c:pt>
                <c:pt idx="1">
                  <c:v>2010-2012</c:v>
                </c:pt>
                <c:pt idx="2">
                  <c:v>2012-2014</c:v>
                </c:pt>
                <c:pt idx="3">
                  <c:v>2014-2016</c:v>
                </c:pt>
                <c:pt idx="4">
                  <c:v>2016-2018</c:v>
                </c:pt>
                <c:pt idx="5">
                  <c:v>2018-2020</c:v>
                </c:pt>
              </c:strCache>
            </c:strRef>
          </c:cat>
          <c:val>
            <c:numRef>
              <c:f>Sheet1!$B$2:$B$7</c:f>
              <c:numCache>
                <c:formatCode>0.00%</c:formatCode>
                <c:ptCount val="6"/>
                <c:pt idx="0">
                  <c:v>5.5599999999999997E-2</c:v>
                </c:pt>
                <c:pt idx="1">
                  <c:v>5.5599999999999997E-2</c:v>
                </c:pt>
                <c:pt idx="2">
                  <c:v>5.6899999999999999E-2</c:v>
                </c:pt>
                <c:pt idx="3">
                  <c:v>5.67E-2</c:v>
                </c:pt>
                <c:pt idx="4">
                  <c:v>6.0499999999999998E-2</c:v>
                </c:pt>
                <c:pt idx="5">
                  <c:v>6.2300000000000001E-2</c:v>
                </c:pt>
              </c:numCache>
            </c:numRef>
          </c:val>
          <c:smooth val="0"/>
          <c:extLst>
            <c:ext xmlns:c16="http://schemas.microsoft.com/office/drawing/2014/chart" uri="{C3380CC4-5D6E-409C-BE32-E72D297353CC}">
              <c16:uniqueId val="{00000000-CCC3-4B32-8858-2F469D055335}"/>
            </c:ext>
          </c:extLst>
        </c:ser>
        <c:ser>
          <c:idx val="1"/>
          <c:order val="1"/>
          <c:tx>
            <c:strRef>
              <c:f>Sheet1!$C$1</c:f>
              <c:strCache>
                <c:ptCount val="1"/>
                <c:pt idx="0">
                  <c:v>Region 2</c:v>
                </c:pt>
              </c:strCache>
            </c:strRef>
          </c:tx>
          <c:spPr>
            <a:ln w="25400" cap="rnd">
              <a:solidFill>
                <a:schemeClr val="accent6"/>
              </a:solidFill>
              <a:round/>
            </a:ln>
            <a:effectLst/>
          </c:spPr>
          <c:marker>
            <c:symbol val="none"/>
          </c:marker>
          <c:cat>
            <c:strRef>
              <c:f>Sheet1!$A$2:$A$7</c:f>
              <c:strCache>
                <c:ptCount val="6"/>
                <c:pt idx="0">
                  <c:v>2008-2010</c:v>
                </c:pt>
                <c:pt idx="1">
                  <c:v>2010-2012</c:v>
                </c:pt>
                <c:pt idx="2">
                  <c:v>2012-2014</c:v>
                </c:pt>
                <c:pt idx="3">
                  <c:v>2014-2016</c:v>
                </c:pt>
                <c:pt idx="4">
                  <c:v>2016-2018</c:v>
                </c:pt>
                <c:pt idx="5">
                  <c:v>2018-2020</c:v>
                </c:pt>
              </c:strCache>
            </c:strRef>
          </c:cat>
          <c:val>
            <c:numRef>
              <c:f>Sheet1!$C$2:$C$7</c:f>
              <c:numCache>
                <c:formatCode>0.00%</c:formatCode>
                <c:ptCount val="6"/>
                <c:pt idx="0">
                  <c:v>6.4299999999999996E-2</c:v>
                </c:pt>
                <c:pt idx="1">
                  <c:v>6.8500000000000005E-2</c:v>
                </c:pt>
                <c:pt idx="2">
                  <c:v>6.0299999999999999E-2</c:v>
                </c:pt>
                <c:pt idx="3">
                  <c:v>7.1599999999999997E-2</c:v>
                </c:pt>
                <c:pt idx="4">
                  <c:v>6.93E-2</c:v>
                </c:pt>
                <c:pt idx="5">
                  <c:v>7.7399999999999997E-2</c:v>
                </c:pt>
              </c:numCache>
            </c:numRef>
          </c:val>
          <c:smooth val="0"/>
          <c:extLst>
            <c:ext xmlns:c16="http://schemas.microsoft.com/office/drawing/2014/chart" uri="{C3380CC4-5D6E-409C-BE32-E72D297353CC}">
              <c16:uniqueId val="{00000001-CCC3-4B32-8858-2F469D055335}"/>
            </c:ext>
          </c:extLst>
        </c:ser>
        <c:ser>
          <c:idx val="2"/>
          <c:order val="2"/>
          <c:tx>
            <c:strRef>
              <c:f>Sheet1!$D$1</c:f>
              <c:strCache>
                <c:ptCount val="1"/>
                <c:pt idx="0">
                  <c:v>Region 3</c:v>
                </c:pt>
              </c:strCache>
            </c:strRef>
          </c:tx>
          <c:spPr>
            <a:ln w="25400" cap="rnd">
              <a:solidFill>
                <a:schemeClr val="accent5"/>
              </a:solidFill>
              <a:round/>
            </a:ln>
            <a:effectLst/>
          </c:spPr>
          <c:marker>
            <c:symbol val="none"/>
          </c:marker>
          <c:cat>
            <c:strRef>
              <c:f>Sheet1!$A$2:$A$7</c:f>
              <c:strCache>
                <c:ptCount val="6"/>
                <c:pt idx="0">
                  <c:v>2008-2010</c:v>
                </c:pt>
                <c:pt idx="1">
                  <c:v>2010-2012</c:v>
                </c:pt>
                <c:pt idx="2">
                  <c:v>2012-2014</c:v>
                </c:pt>
                <c:pt idx="3">
                  <c:v>2014-2016</c:v>
                </c:pt>
                <c:pt idx="4">
                  <c:v>2016-2018</c:v>
                </c:pt>
                <c:pt idx="5">
                  <c:v>2018-2020</c:v>
                </c:pt>
              </c:strCache>
            </c:strRef>
          </c:cat>
          <c:val>
            <c:numRef>
              <c:f>Sheet1!$D$2:$D$7</c:f>
              <c:numCache>
                <c:formatCode>0.00%</c:formatCode>
                <c:ptCount val="6"/>
                <c:pt idx="0">
                  <c:v>6.9500000000000006E-2</c:v>
                </c:pt>
                <c:pt idx="1">
                  <c:v>6.4600000000000005E-2</c:v>
                </c:pt>
                <c:pt idx="2">
                  <c:v>6.54E-2</c:v>
                </c:pt>
                <c:pt idx="3">
                  <c:v>7.4200000000000002E-2</c:v>
                </c:pt>
                <c:pt idx="4">
                  <c:v>7.3400000000000007E-2</c:v>
                </c:pt>
                <c:pt idx="5">
                  <c:v>8.0799999999999997E-2</c:v>
                </c:pt>
              </c:numCache>
            </c:numRef>
          </c:val>
          <c:smooth val="0"/>
          <c:extLst>
            <c:ext xmlns:c16="http://schemas.microsoft.com/office/drawing/2014/chart" uri="{C3380CC4-5D6E-409C-BE32-E72D297353CC}">
              <c16:uniqueId val="{00000002-CCC3-4B32-8858-2F469D055335}"/>
            </c:ext>
          </c:extLst>
        </c:ser>
        <c:ser>
          <c:idx val="3"/>
          <c:order val="3"/>
          <c:tx>
            <c:strRef>
              <c:f>Sheet1!$E$1</c:f>
              <c:strCache>
                <c:ptCount val="1"/>
                <c:pt idx="0">
                  <c:v>Region 4</c:v>
                </c:pt>
              </c:strCache>
            </c:strRef>
          </c:tx>
          <c:spPr>
            <a:ln w="44450" cap="rnd">
              <a:solidFill>
                <a:schemeClr val="accent4"/>
              </a:solidFill>
              <a:round/>
            </a:ln>
            <a:effectLst/>
          </c:spPr>
          <c:marker>
            <c:symbol val="none"/>
          </c:marker>
          <c:dLbls>
            <c:dLbl>
              <c:idx val="5"/>
              <c:layout>
                <c:manualLayout>
                  <c:x val="-6.1600649179302186E-3"/>
                  <c:y val="0"/>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737-4D74-A4C1-2C9F4CDDEB6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2008-2010</c:v>
                </c:pt>
                <c:pt idx="1">
                  <c:v>2010-2012</c:v>
                </c:pt>
                <c:pt idx="2">
                  <c:v>2012-2014</c:v>
                </c:pt>
                <c:pt idx="3">
                  <c:v>2014-2016</c:v>
                </c:pt>
                <c:pt idx="4">
                  <c:v>2016-2018</c:v>
                </c:pt>
                <c:pt idx="5">
                  <c:v>2018-2020</c:v>
                </c:pt>
              </c:strCache>
            </c:strRef>
          </c:cat>
          <c:val>
            <c:numRef>
              <c:f>Sheet1!$E$2:$E$7</c:f>
              <c:numCache>
                <c:formatCode>0.00%</c:formatCode>
                <c:ptCount val="6"/>
                <c:pt idx="0">
                  <c:v>6.13E-2</c:v>
                </c:pt>
                <c:pt idx="1">
                  <c:v>6.3799999999999996E-2</c:v>
                </c:pt>
                <c:pt idx="2">
                  <c:v>6.4699999999999994E-2</c:v>
                </c:pt>
                <c:pt idx="3">
                  <c:v>6.54E-2</c:v>
                </c:pt>
                <c:pt idx="4">
                  <c:v>7.3400000000000007E-2</c:v>
                </c:pt>
                <c:pt idx="5">
                  <c:v>8.7099999999999997E-2</c:v>
                </c:pt>
              </c:numCache>
            </c:numRef>
          </c:val>
          <c:smooth val="0"/>
          <c:extLst>
            <c:ext xmlns:c16="http://schemas.microsoft.com/office/drawing/2014/chart" uri="{C3380CC4-5D6E-409C-BE32-E72D297353CC}">
              <c16:uniqueId val="{00000004-CCC3-4B32-8858-2F469D055335}"/>
            </c:ext>
          </c:extLst>
        </c:ser>
        <c:ser>
          <c:idx val="4"/>
          <c:order val="4"/>
          <c:tx>
            <c:strRef>
              <c:f>Sheet1!$F$1</c:f>
              <c:strCache>
                <c:ptCount val="1"/>
                <c:pt idx="0">
                  <c:v>Region 5</c:v>
                </c:pt>
              </c:strCache>
            </c:strRef>
          </c:tx>
          <c:spPr>
            <a:ln w="25400" cap="rnd">
              <a:solidFill>
                <a:schemeClr val="accent2"/>
              </a:solidFill>
              <a:round/>
            </a:ln>
            <a:effectLst/>
          </c:spPr>
          <c:marker>
            <c:symbol val="none"/>
          </c:marker>
          <c:cat>
            <c:strRef>
              <c:f>Sheet1!$A$2:$A$7</c:f>
              <c:strCache>
                <c:ptCount val="6"/>
                <c:pt idx="0">
                  <c:v>2008-2010</c:v>
                </c:pt>
                <c:pt idx="1">
                  <c:v>2010-2012</c:v>
                </c:pt>
                <c:pt idx="2">
                  <c:v>2012-2014</c:v>
                </c:pt>
                <c:pt idx="3">
                  <c:v>2014-2016</c:v>
                </c:pt>
                <c:pt idx="4">
                  <c:v>2016-2018</c:v>
                </c:pt>
                <c:pt idx="5">
                  <c:v>2018-2020</c:v>
                </c:pt>
              </c:strCache>
            </c:strRef>
          </c:cat>
          <c:val>
            <c:numRef>
              <c:f>Sheet1!$F$2:$F$7</c:f>
              <c:numCache>
                <c:formatCode>0.00%</c:formatCode>
                <c:ptCount val="6"/>
                <c:pt idx="0">
                  <c:v>6.0699999999999997E-2</c:v>
                </c:pt>
                <c:pt idx="1">
                  <c:v>7.1999999999999995E-2</c:v>
                </c:pt>
                <c:pt idx="2">
                  <c:v>6.5699999999999995E-2</c:v>
                </c:pt>
                <c:pt idx="3">
                  <c:v>6.59E-2</c:v>
                </c:pt>
                <c:pt idx="4">
                  <c:v>6.4299999999999996E-2</c:v>
                </c:pt>
                <c:pt idx="5">
                  <c:v>7.1499999999999994E-2</c:v>
                </c:pt>
              </c:numCache>
            </c:numRef>
          </c:val>
          <c:smooth val="0"/>
          <c:extLst>
            <c:ext xmlns:c16="http://schemas.microsoft.com/office/drawing/2014/chart" uri="{C3380CC4-5D6E-409C-BE32-E72D297353CC}">
              <c16:uniqueId val="{00000005-CCC3-4B32-8858-2F469D055335}"/>
            </c:ext>
          </c:extLst>
        </c:ser>
        <c:dLbls>
          <c:showLegendKey val="0"/>
          <c:showVal val="0"/>
          <c:showCatName val="0"/>
          <c:showSerName val="0"/>
          <c:showPercent val="0"/>
          <c:showBubbleSize val="0"/>
        </c:dLbls>
        <c:smooth val="0"/>
        <c:axId val="1054936416"/>
        <c:axId val="1054938496"/>
      </c:lineChart>
      <c:catAx>
        <c:axId val="105493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1054938496"/>
        <c:crosses val="autoZero"/>
        <c:auto val="1"/>
        <c:lblAlgn val="ctr"/>
        <c:lblOffset val="100"/>
        <c:noMultiLvlLbl val="0"/>
      </c:catAx>
      <c:valAx>
        <c:axId val="1054938496"/>
        <c:scaling>
          <c:orientation val="minMax"/>
          <c:min val="2.0000000000000004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1054936416"/>
        <c:crosses val="autoZero"/>
        <c:crossBetween val="between"/>
      </c:valAx>
      <c:spPr>
        <a:noFill/>
        <a:ln>
          <a:noFill/>
        </a:ln>
        <a:effectLst/>
      </c:spPr>
    </c:plotArea>
    <c:legend>
      <c:legendPos val="r"/>
      <c:legendEntry>
        <c:idx val="3"/>
        <c:txPr>
          <a:bodyPr rot="0" spcFirstLastPara="1" vertOverflow="ellipsis" vert="horz" wrap="square" anchor="ctr" anchorCtr="1"/>
          <a:lstStyle/>
          <a:p>
            <a:pPr>
              <a:defRPr sz="1600" b="1" i="0" u="none" strike="noStrike" kern="1200" baseline="0">
                <a:solidFill>
                  <a:schemeClr val="tx1"/>
                </a:solidFill>
                <a:latin typeface="Garamond" panose="02020404030301010803" pitchFamily="18" charset="0"/>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Garamond" panose="02020404030301010803" pitchFamily="18"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Garamond" panose="02020404030301010803" pitchFamily="18" charset="0"/>
                <a:ea typeface="+mn-ea"/>
                <a:cs typeface="+mn-cs"/>
              </a:defRPr>
            </a:pPr>
            <a:r>
              <a:rPr lang="en-US" sz="2400"/>
              <a:t>Had Serious Thoughts of Suicide in the Past Year (Adults 18 or older) </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Region 1</c:v>
                </c:pt>
              </c:strCache>
            </c:strRef>
          </c:tx>
          <c:spPr>
            <a:ln w="25400" cap="rnd">
              <a:solidFill>
                <a:srgbClr val="FF0000"/>
              </a:solidFill>
              <a:round/>
            </a:ln>
            <a:effectLst/>
          </c:spPr>
          <c:marker>
            <c:symbol val="none"/>
          </c:marker>
          <c:cat>
            <c:strRef>
              <c:f>Sheet1!$A$2:$A$7</c:f>
              <c:strCache>
                <c:ptCount val="6"/>
                <c:pt idx="0">
                  <c:v>2008-2010</c:v>
                </c:pt>
                <c:pt idx="1">
                  <c:v>2010-2012</c:v>
                </c:pt>
                <c:pt idx="2">
                  <c:v>2012-2014</c:v>
                </c:pt>
                <c:pt idx="3">
                  <c:v>2014-2016</c:v>
                </c:pt>
                <c:pt idx="4">
                  <c:v>2016-2018</c:v>
                </c:pt>
                <c:pt idx="5">
                  <c:v>2018-2020</c:v>
                </c:pt>
              </c:strCache>
            </c:strRef>
          </c:cat>
          <c:val>
            <c:numRef>
              <c:f>Sheet1!$B$2:$B$7</c:f>
              <c:numCache>
                <c:formatCode>0.00%</c:formatCode>
                <c:ptCount val="6"/>
                <c:pt idx="0">
                  <c:v>3.5700000000000003E-2</c:v>
                </c:pt>
                <c:pt idx="1">
                  <c:v>3.5700000000000003E-2</c:v>
                </c:pt>
                <c:pt idx="2">
                  <c:v>3.2300000000000002E-2</c:v>
                </c:pt>
                <c:pt idx="3">
                  <c:v>3.4500000000000003E-2</c:v>
                </c:pt>
                <c:pt idx="4">
                  <c:v>4.2999999999999997E-2</c:v>
                </c:pt>
                <c:pt idx="5">
                  <c:v>4.0099999999999997E-2</c:v>
                </c:pt>
              </c:numCache>
            </c:numRef>
          </c:val>
          <c:smooth val="0"/>
          <c:extLst>
            <c:ext xmlns:c16="http://schemas.microsoft.com/office/drawing/2014/chart" uri="{C3380CC4-5D6E-409C-BE32-E72D297353CC}">
              <c16:uniqueId val="{00000000-CCC3-4B32-8858-2F469D055335}"/>
            </c:ext>
          </c:extLst>
        </c:ser>
        <c:ser>
          <c:idx val="1"/>
          <c:order val="1"/>
          <c:tx>
            <c:strRef>
              <c:f>Sheet1!$C$1</c:f>
              <c:strCache>
                <c:ptCount val="1"/>
                <c:pt idx="0">
                  <c:v>Region 2</c:v>
                </c:pt>
              </c:strCache>
            </c:strRef>
          </c:tx>
          <c:spPr>
            <a:ln w="25400" cap="rnd">
              <a:solidFill>
                <a:schemeClr val="accent6"/>
              </a:solidFill>
              <a:round/>
            </a:ln>
            <a:effectLst/>
          </c:spPr>
          <c:marker>
            <c:symbol val="none"/>
          </c:marker>
          <c:cat>
            <c:strRef>
              <c:f>Sheet1!$A$2:$A$7</c:f>
              <c:strCache>
                <c:ptCount val="6"/>
                <c:pt idx="0">
                  <c:v>2008-2010</c:v>
                </c:pt>
                <c:pt idx="1">
                  <c:v>2010-2012</c:v>
                </c:pt>
                <c:pt idx="2">
                  <c:v>2012-2014</c:v>
                </c:pt>
                <c:pt idx="3">
                  <c:v>2014-2016</c:v>
                </c:pt>
                <c:pt idx="4">
                  <c:v>2016-2018</c:v>
                </c:pt>
                <c:pt idx="5">
                  <c:v>2018-2020</c:v>
                </c:pt>
              </c:strCache>
            </c:strRef>
          </c:cat>
          <c:val>
            <c:numRef>
              <c:f>Sheet1!$C$2:$C$7</c:f>
              <c:numCache>
                <c:formatCode>0.00%</c:formatCode>
                <c:ptCount val="6"/>
                <c:pt idx="0">
                  <c:v>4.1300000000000003E-2</c:v>
                </c:pt>
                <c:pt idx="1">
                  <c:v>3.7600000000000001E-2</c:v>
                </c:pt>
                <c:pt idx="2">
                  <c:v>3.61E-2</c:v>
                </c:pt>
                <c:pt idx="3">
                  <c:v>3.6499999999999998E-2</c:v>
                </c:pt>
                <c:pt idx="4">
                  <c:v>4.2299999999999997E-2</c:v>
                </c:pt>
                <c:pt idx="5">
                  <c:v>4.6899999999999997E-2</c:v>
                </c:pt>
              </c:numCache>
            </c:numRef>
          </c:val>
          <c:smooth val="0"/>
          <c:extLst>
            <c:ext xmlns:c16="http://schemas.microsoft.com/office/drawing/2014/chart" uri="{C3380CC4-5D6E-409C-BE32-E72D297353CC}">
              <c16:uniqueId val="{00000001-CCC3-4B32-8858-2F469D055335}"/>
            </c:ext>
          </c:extLst>
        </c:ser>
        <c:ser>
          <c:idx val="2"/>
          <c:order val="2"/>
          <c:tx>
            <c:strRef>
              <c:f>Sheet1!$D$1</c:f>
              <c:strCache>
                <c:ptCount val="1"/>
                <c:pt idx="0">
                  <c:v>Region 3</c:v>
                </c:pt>
              </c:strCache>
            </c:strRef>
          </c:tx>
          <c:spPr>
            <a:ln w="25400" cap="rnd">
              <a:solidFill>
                <a:schemeClr val="accent5"/>
              </a:solidFill>
              <a:round/>
            </a:ln>
            <a:effectLst/>
          </c:spPr>
          <c:marker>
            <c:symbol val="none"/>
          </c:marker>
          <c:cat>
            <c:strRef>
              <c:f>Sheet1!$A$2:$A$7</c:f>
              <c:strCache>
                <c:ptCount val="6"/>
                <c:pt idx="0">
                  <c:v>2008-2010</c:v>
                </c:pt>
                <c:pt idx="1">
                  <c:v>2010-2012</c:v>
                </c:pt>
                <c:pt idx="2">
                  <c:v>2012-2014</c:v>
                </c:pt>
                <c:pt idx="3">
                  <c:v>2014-2016</c:v>
                </c:pt>
                <c:pt idx="4">
                  <c:v>2016-2018</c:v>
                </c:pt>
                <c:pt idx="5">
                  <c:v>2018-2020</c:v>
                </c:pt>
              </c:strCache>
            </c:strRef>
          </c:cat>
          <c:val>
            <c:numRef>
              <c:f>Sheet1!$D$2:$D$7</c:f>
              <c:numCache>
                <c:formatCode>0.00%</c:formatCode>
                <c:ptCount val="6"/>
                <c:pt idx="0">
                  <c:v>4.4400000000000002E-2</c:v>
                </c:pt>
                <c:pt idx="1">
                  <c:v>3.8199999999999998E-2</c:v>
                </c:pt>
                <c:pt idx="2">
                  <c:v>4.0099999999999997E-2</c:v>
                </c:pt>
                <c:pt idx="3">
                  <c:v>4.4200000000000003E-2</c:v>
                </c:pt>
                <c:pt idx="4">
                  <c:v>4.6300000000000001E-2</c:v>
                </c:pt>
                <c:pt idx="5">
                  <c:v>4.7699999999999999E-2</c:v>
                </c:pt>
              </c:numCache>
            </c:numRef>
          </c:val>
          <c:smooth val="0"/>
          <c:extLst>
            <c:ext xmlns:c16="http://schemas.microsoft.com/office/drawing/2014/chart" uri="{C3380CC4-5D6E-409C-BE32-E72D297353CC}">
              <c16:uniqueId val="{00000002-CCC3-4B32-8858-2F469D055335}"/>
            </c:ext>
          </c:extLst>
        </c:ser>
        <c:ser>
          <c:idx val="3"/>
          <c:order val="3"/>
          <c:tx>
            <c:strRef>
              <c:f>Sheet1!$E$1</c:f>
              <c:strCache>
                <c:ptCount val="1"/>
                <c:pt idx="0">
                  <c:v>Region 4</c:v>
                </c:pt>
              </c:strCache>
            </c:strRef>
          </c:tx>
          <c:spPr>
            <a:ln w="44450" cap="rnd">
              <a:solidFill>
                <a:schemeClr val="accent4"/>
              </a:solidFill>
              <a:round/>
            </a:ln>
            <a:effectLst/>
          </c:spPr>
          <c:marker>
            <c:symbol val="none"/>
          </c:marker>
          <c:dLbls>
            <c:dLbl>
              <c:idx val="5"/>
              <c:layout>
                <c:manualLayout>
                  <c:x val="-7.3849448385308117E-3"/>
                  <c:y val="0"/>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5ED-46C6-9381-C8C0EF3BDA5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aramond" panose="02020404030301010803"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2008-2010</c:v>
                </c:pt>
                <c:pt idx="1">
                  <c:v>2010-2012</c:v>
                </c:pt>
                <c:pt idx="2">
                  <c:v>2012-2014</c:v>
                </c:pt>
                <c:pt idx="3">
                  <c:v>2014-2016</c:v>
                </c:pt>
                <c:pt idx="4">
                  <c:v>2016-2018</c:v>
                </c:pt>
                <c:pt idx="5">
                  <c:v>2018-2020</c:v>
                </c:pt>
              </c:strCache>
            </c:strRef>
          </c:cat>
          <c:val>
            <c:numRef>
              <c:f>Sheet1!$E$2:$E$7</c:f>
              <c:numCache>
                <c:formatCode>0.00%</c:formatCode>
                <c:ptCount val="6"/>
                <c:pt idx="0">
                  <c:v>3.5900000000000001E-2</c:v>
                </c:pt>
                <c:pt idx="1">
                  <c:v>3.7499999999999999E-2</c:v>
                </c:pt>
                <c:pt idx="2">
                  <c:v>3.5900000000000001E-2</c:v>
                </c:pt>
                <c:pt idx="3">
                  <c:v>3.3500000000000002E-2</c:v>
                </c:pt>
                <c:pt idx="4">
                  <c:v>3.9399999999999998E-2</c:v>
                </c:pt>
                <c:pt idx="5">
                  <c:v>4.1599999999999998E-2</c:v>
                </c:pt>
              </c:numCache>
            </c:numRef>
          </c:val>
          <c:smooth val="0"/>
          <c:extLst>
            <c:ext xmlns:c16="http://schemas.microsoft.com/office/drawing/2014/chart" uri="{C3380CC4-5D6E-409C-BE32-E72D297353CC}">
              <c16:uniqueId val="{00000004-CCC3-4B32-8858-2F469D055335}"/>
            </c:ext>
          </c:extLst>
        </c:ser>
        <c:ser>
          <c:idx val="4"/>
          <c:order val="4"/>
          <c:tx>
            <c:strRef>
              <c:f>Sheet1!$F$1</c:f>
              <c:strCache>
                <c:ptCount val="1"/>
                <c:pt idx="0">
                  <c:v>Region 5</c:v>
                </c:pt>
              </c:strCache>
            </c:strRef>
          </c:tx>
          <c:spPr>
            <a:ln w="25400" cap="rnd">
              <a:solidFill>
                <a:schemeClr val="accent2"/>
              </a:solidFill>
              <a:round/>
            </a:ln>
            <a:effectLst/>
          </c:spPr>
          <c:marker>
            <c:symbol val="none"/>
          </c:marker>
          <c:cat>
            <c:strRef>
              <c:f>Sheet1!$A$2:$A$7</c:f>
              <c:strCache>
                <c:ptCount val="6"/>
                <c:pt idx="0">
                  <c:v>2008-2010</c:v>
                </c:pt>
                <c:pt idx="1">
                  <c:v>2010-2012</c:v>
                </c:pt>
                <c:pt idx="2">
                  <c:v>2012-2014</c:v>
                </c:pt>
                <c:pt idx="3">
                  <c:v>2014-2016</c:v>
                </c:pt>
                <c:pt idx="4">
                  <c:v>2016-2018</c:v>
                </c:pt>
                <c:pt idx="5">
                  <c:v>2018-2020</c:v>
                </c:pt>
              </c:strCache>
            </c:strRef>
          </c:cat>
          <c:val>
            <c:numRef>
              <c:f>Sheet1!$F$2:$F$7</c:f>
              <c:numCache>
                <c:formatCode>0.00%</c:formatCode>
                <c:ptCount val="6"/>
                <c:pt idx="0">
                  <c:v>3.7699999999999997E-2</c:v>
                </c:pt>
                <c:pt idx="1">
                  <c:v>3.7900000000000003E-2</c:v>
                </c:pt>
                <c:pt idx="2">
                  <c:v>3.4200000000000001E-2</c:v>
                </c:pt>
                <c:pt idx="3">
                  <c:v>3.6499999999999998E-2</c:v>
                </c:pt>
                <c:pt idx="4">
                  <c:v>0.04</c:v>
                </c:pt>
                <c:pt idx="5">
                  <c:v>4.48E-2</c:v>
                </c:pt>
              </c:numCache>
            </c:numRef>
          </c:val>
          <c:smooth val="0"/>
          <c:extLst>
            <c:ext xmlns:c16="http://schemas.microsoft.com/office/drawing/2014/chart" uri="{C3380CC4-5D6E-409C-BE32-E72D297353CC}">
              <c16:uniqueId val="{00000005-CCC3-4B32-8858-2F469D055335}"/>
            </c:ext>
          </c:extLst>
        </c:ser>
        <c:dLbls>
          <c:showLegendKey val="0"/>
          <c:showVal val="0"/>
          <c:showCatName val="0"/>
          <c:showSerName val="0"/>
          <c:showPercent val="0"/>
          <c:showBubbleSize val="0"/>
        </c:dLbls>
        <c:smooth val="0"/>
        <c:axId val="1054936416"/>
        <c:axId val="1054938496"/>
      </c:lineChart>
      <c:catAx>
        <c:axId val="105493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1054938496"/>
        <c:crosses val="autoZero"/>
        <c:auto val="1"/>
        <c:lblAlgn val="ctr"/>
        <c:lblOffset val="100"/>
        <c:noMultiLvlLbl val="0"/>
      </c:catAx>
      <c:valAx>
        <c:axId val="1054938496"/>
        <c:scaling>
          <c:orientation val="minMax"/>
          <c:min val="1.0000000000000002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1054936416"/>
        <c:crosses val="autoZero"/>
        <c:crossBetween val="between"/>
        <c:majorUnit val="1.0000000000000002E-2"/>
      </c:valAx>
      <c:spPr>
        <a:noFill/>
        <a:ln>
          <a:noFill/>
        </a:ln>
        <a:effectLst/>
      </c:spPr>
    </c:plotArea>
    <c:legend>
      <c:legendPos val="r"/>
      <c:legendEntry>
        <c:idx val="3"/>
        <c:txPr>
          <a:bodyPr rot="0" spcFirstLastPara="1" vertOverflow="ellipsis" vert="horz" wrap="square" anchor="ctr" anchorCtr="1"/>
          <a:lstStyle/>
          <a:p>
            <a:pPr>
              <a:defRPr sz="1600" b="1" i="0" u="none" strike="noStrike" kern="1200" baseline="0">
                <a:solidFill>
                  <a:schemeClr val="tx1"/>
                </a:solidFill>
                <a:latin typeface="Garamond" panose="02020404030301010803" pitchFamily="18" charset="0"/>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Garamond" panose="02020404030301010803" pitchFamily="18"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Garamond" panose="02020404030301010803" pitchFamily="18" charset="0"/>
                <a:ea typeface="+mn-ea"/>
                <a:cs typeface="+mn-cs"/>
              </a:defRPr>
            </a:pPr>
            <a:r>
              <a:rPr lang="en-US" sz="2400"/>
              <a:t>Received Mental Health Services in the Past Year (Adults 18 or older) </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barChart>
        <c:barDir val="col"/>
        <c:grouping val="clustered"/>
        <c:varyColors val="0"/>
        <c:ser>
          <c:idx val="0"/>
          <c:order val="0"/>
          <c:tx>
            <c:strRef>
              <c:f>Sheet1!$A$2</c:f>
              <c:strCache>
                <c:ptCount val="1"/>
                <c:pt idx="0">
                  <c:v>2016-2018</c:v>
                </c:pt>
              </c:strCache>
            </c:strRef>
          </c:tx>
          <c:spPr>
            <a:solidFill>
              <a:schemeClr val="accent1"/>
            </a:solidFill>
            <a:ln>
              <a:solidFill>
                <a:schemeClr val="tx1">
                  <a:lumMod val="50000"/>
                  <a:lumOff val="50000"/>
                </a:schemeClr>
              </a:solidFill>
            </a:ln>
            <a:effectLst/>
          </c:spPr>
          <c:invertIfNegative val="0"/>
          <c:dPt>
            <c:idx val="3"/>
            <c:invertIfNegative val="0"/>
            <c:bubble3D val="0"/>
            <c:spPr>
              <a:solidFill>
                <a:schemeClr val="accent4"/>
              </a:solidFill>
              <a:ln>
                <a:solidFill>
                  <a:schemeClr val="tx1">
                    <a:lumMod val="50000"/>
                    <a:lumOff val="50000"/>
                  </a:schemeClr>
                </a:solidFill>
              </a:ln>
              <a:effectLst/>
            </c:spPr>
            <c:extLst>
              <c:ext xmlns:c16="http://schemas.microsoft.com/office/drawing/2014/chart" uri="{C3380CC4-5D6E-409C-BE32-E72D297353CC}">
                <c16:uniqueId val="{00000001-152C-4A9E-BA96-4E502BD2AC7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Region 1</c:v>
                </c:pt>
                <c:pt idx="1">
                  <c:v>Region 2</c:v>
                </c:pt>
                <c:pt idx="2">
                  <c:v>Region 3</c:v>
                </c:pt>
                <c:pt idx="3">
                  <c:v>Region 4</c:v>
                </c:pt>
                <c:pt idx="4">
                  <c:v>Region 5</c:v>
                </c:pt>
              </c:strCache>
            </c:strRef>
          </c:cat>
          <c:val>
            <c:numRef>
              <c:f>Sheet1!$B$2:$F$2</c:f>
              <c:numCache>
                <c:formatCode>0.00%</c:formatCode>
                <c:ptCount val="5"/>
                <c:pt idx="0">
                  <c:v>0.14050000000000001</c:v>
                </c:pt>
                <c:pt idx="1">
                  <c:v>0.1691</c:v>
                </c:pt>
                <c:pt idx="2">
                  <c:v>0.16800000000000001</c:v>
                </c:pt>
                <c:pt idx="3">
                  <c:v>0.18729999999999999</c:v>
                </c:pt>
                <c:pt idx="4">
                  <c:v>0.15939999999999999</c:v>
                </c:pt>
              </c:numCache>
            </c:numRef>
          </c:val>
          <c:extLst>
            <c:ext xmlns:c16="http://schemas.microsoft.com/office/drawing/2014/chart" uri="{C3380CC4-5D6E-409C-BE32-E72D297353CC}">
              <c16:uniqueId val="{00000000-CCC3-4B32-8858-2F469D055335}"/>
            </c:ext>
          </c:extLst>
        </c:ser>
        <c:dLbls>
          <c:showLegendKey val="0"/>
          <c:showVal val="0"/>
          <c:showCatName val="0"/>
          <c:showSerName val="0"/>
          <c:showPercent val="0"/>
          <c:showBubbleSize val="0"/>
        </c:dLbls>
        <c:gapWidth val="150"/>
        <c:axId val="1054936416"/>
        <c:axId val="1054938496"/>
      </c:barChart>
      <c:catAx>
        <c:axId val="105493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1054938496"/>
        <c:crosses val="autoZero"/>
        <c:auto val="1"/>
        <c:lblAlgn val="ctr"/>
        <c:lblOffset val="100"/>
        <c:noMultiLvlLbl val="0"/>
      </c:catAx>
      <c:valAx>
        <c:axId val="1054938496"/>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1054936416"/>
        <c:crosses val="autoZero"/>
        <c:crossBetween val="between"/>
        <c:majorUnit val="5.000000000000001E-2"/>
      </c:valAx>
      <c:spPr>
        <a:noFill/>
        <a:ln>
          <a:noFill/>
        </a:ln>
        <a:effectLst/>
      </c:spPr>
    </c:plotArea>
    <c:legend>
      <c:legendPos val="r"/>
      <c:legendEntry>
        <c:idx val="3"/>
        <c:txPr>
          <a:bodyPr rot="0" spcFirstLastPara="1" vertOverflow="ellipsis" vert="horz" wrap="square" anchor="ctr" anchorCtr="1"/>
          <a:lstStyle/>
          <a:p>
            <a:pPr>
              <a:defRPr sz="1600" b="1" i="0" u="none" strike="noStrike" kern="1200" baseline="0">
                <a:solidFill>
                  <a:schemeClr val="tx1"/>
                </a:solidFill>
                <a:latin typeface="Garamond" panose="02020404030301010803" pitchFamily="18" charset="0"/>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Garamond" panose="02020404030301010803"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Garamond" panose="02020404030301010803" pitchFamily="18" charset="0"/>
                <a:ea typeface="+mn-ea"/>
                <a:cs typeface="+mn-cs"/>
              </a:defRPr>
            </a:pPr>
            <a:r>
              <a:rPr lang="en-US" sz="1800" b="1"/>
              <a:t>Race/Ethnicity</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6857"/>
            </a:solidFill>
            <a:ln>
              <a:solidFill>
                <a:schemeClr val="bg1">
                  <a:lumMod val="50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Asian</c:v>
                </c:pt>
                <c:pt idx="1">
                  <c:v>Black</c:v>
                </c:pt>
                <c:pt idx="2">
                  <c:v>Hispanic</c:v>
                </c:pt>
                <c:pt idx="3">
                  <c:v>White</c:v>
                </c:pt>
                <c:pt idx="4">
                  <c:v>Other Race/Ethnicity</c:v>
                </c:pt>
              </c:strCache>
            </c:strRef>
          </c:cat>
          <c:val>
            <c:numRef>
              <c:f>Sheet1!$B$2:$B$6</c:f>
              <c:numCache>
                <c:formatCode>0.00%</c:formatCode>
                <c:ptCount val="5"/>
                <c:pt idx="0">
                  <c:v>4.9099999999999998E-2</c:v>
                </c:pt>
                <c:pt idx="1">
                  <c:v>4.3799999999999999E-2</c:v>
                </c:pt>
                <c:pt idx="2">
                  <c:v>5.9700000000000003E-2</c:v>
                </c:pt>
                <c:pt idx="3">
                  <c:v>0.80110000000000003</c:v>
                </c:pt>
                <c:pt idx="4">
                  <c:v>4.6399999999999997E-2</c:v>
                </c:pt>
              </c:numCache>
            </c:numRef>
          </c:val>
          <c:extLst>
            <c:ext xmlns:c16="http://schemas.microsoft.com/office/drawing/2014/chart" uri="{C3380CC4-5D6E-409C-BE32-E72D297353CC}">
              <c16:uniqueId val="{00000000-6DDC-4118-A346-865FF6F38587}"/>
            </c:ext>
          </c:extLst>
        </c:ser>
        <c:dLbls>
          <c:showLegendKey val="0"/>
          <c:showVal val="0"/>
          <c:showCatName val="0"/>
          <c:showSerName val="0"/>
          <c:showPercent val="0"/>
          <c:showBubbleSize val="0"/>
        </c:dLbls>
        <c:gapWidth val="219"/>
        <c:overlap val="-27"/>
        <c:axId val="1451439616"/>
        <c:axId val="1451437536"/>
      </c:barChart>
      <c:catAx>
        <c:axId val="145143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1451437536"/>
        <c:crosses val="autoZero"/>
        <c:auto val="1"/>
        <c:lblAlgn val="ctr"/>
        <c:lblOffset val="100"/>
        <c:noMultiLvlLbl val="0"/>
      </c:catAx>
      <c:valAx>
        <c:axId val="1451437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1451439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Garamond" panose="02020404030301010803"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Gender Identity</c:v>
                </c:pt>
              </c:strCache>
            </c:strRef>
          </c:tx>
          <c:spPr>
            <a:solidFill>
              <a:schemeClr val="accent1"/>
            </a:solidFill>
            <a:ln>
              <a:solidFill>
                <a:schemeClr val="bg1">
                  <a:lumMod val="50000"/>
                </a:schemeClr>
              </a:solidFill>
            </a:ln>
            <a:effectLst/>
          </c:spPr>
          <c:invertIfNegative val="0"/>
          <c:dPt>
            <c:idx val="0"/>
            <c:invertIfNegative val="0"/>
            <c:bubble3D val="0"/>
            <c:spPr>
              <a:solidFill>
                <a:schemeClr val="accent6">
                  <a:lumMod val="60000"/>
                  <a:lumOff val="40000"/>
                </a:schemeClr>
              </a:solidFill>
              <a:ln>
                <a:solidFill>
                  <a:schemeClr val="bg1">
                    <a:lumMod val="50000"/>
                  </a:schemeClr>
                </a:solidFill>
              </a:ln>
              <a:effectLst/>
            </c:spPr>
            <c:extLst>
              <c:ext xmlns:c16="http://schemas.microsoft.com/office/drawing/2014/chart" uri="{C3380CC4-5D6E-409C-BE32-E72D297353CC}">
                <c16:uniqueId val="{00000001-658E-4B8B-9962-E24945274CE5}"/>
              </c:ext>
            </c:extLst>
          </c:dPt>
          <c:dPt>
            <c:idx val="1"/>
            <c:invertIfNegative val="0"/>
            <c:bubble3D val="0"/>
            <c:spPr>
              <a:solidFill>
                <a:schemeClr val="accent5">
                  <a:lumMod val="60000"/>
                  <a:lumOff val="40000"/>
                </a:schemeClr>
              </a:solidFill>
              <a:ln>
                <a:solidFill>
                  <a:schemeClr val="bg1">
                    <a:lumMod val="50000"/>
                  </a:schemeClr>
                </a:solidFill>
              </a:ln>
              <a:effectLst/>
            </c:spPr>
            <c:extLst>
              <c:ext xmlns:c16="http://schemas.microsoft.com/office/drawing/2014/chart" uri="{C3380CC4-5D6E-409C-BE32-E72D297353CC}">
                <c16:uniqueId val="{00000003-658E-4B8B-9962-E24945274CE5}"/>
              </c:ext>
            </c:extLst>
          </c:dPt>
          <c:dPt>
            <c:idx val="2"/>
            <c:invertIfNegative val="0"/>
            <c:bubble3D val="0"/>
            <c:spPr>
              <a:solidFill>
                <a:schemeClr val="accent2">
                  <a:lumMod val="60000"/>
                  <a:lumOff val="40000"/>
                </a:schemeClr>
              </a:solidFill>
              <a:ln>
                <a:solidFill>
                  <a:schemeClr val="bg1">
                    <a:lumMod val="50000"/>
                  </a:schemeClr>
                </a:solidFill>
              </a:ln>
              <a:effectLst/>
            </c:spPr>
            <c:extLst>
              <c:ext xmlns:c16="http://schemas.microsoft.com/office/drawing/2014/chart" uri="{C3380CC4-5D6E-409C-BE32-E72D297353CC}">
                <c16:uniqueId val="{00000005-658E-4B8B-9962-E24945274CE5}"/>
              </c:ext>
            </c:extLst>
          </c:dPt>
          <c:dPt>
            <c:idx val="3"/>
            <c:invertIfNegative val="0"/>
            <c:bubble3D val="0"/>
            <c:spPr>
              <a:solidFill>
                <a:schemeClr val="accent4">
                  <a:lumMod val="60000"/>
                  <a:lumOff val="40000"/>
                </a:schemeClr>
              </a:solidFill>
              <a:ln>
                <a:solidFill>
                  <a:schemeClr val="bg1">
                    <a:lumMod val="50000"/>
                  </a:schemeClr>
                </a:solidFill>
              </a:ln>
              <a:effectLst/>
            </c:spPr>
            <c:extLst>
              <c:ext xmlns:c16="http://schemas.microsoft.com/office/drawing/2014/chart" uri="{C3380CC4-5D6E-409C-BE32-E72D297353CC}">
                <c16:uniqueId val="{00000007-658E-4B8B-9962-E24945274CE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Transgender</c:v>
                </c:pt>
                <c:pt idx="3">
                  <c:v>Do not identity as male, female, transgender</c:v>
                </c:pt>
              </c:strCache>
            </c:strRef>
          </c:cat>
          <c:val>
            <c:numRef>
              <c:f>Sheet1!$B$2:$B$5</c:f>
              <c:numCache>
                <c:formatCode>0.00%</c:formatCode>
                <c:ptCount val="4"/>
                <c:pt idx="0">
                  <c:v>0.49070000000000003</c:v>
                </c:pt>
                <c:pt idx="1">
                  <c:v>0.4708</c:v>
                </c:pt>
                <c:pt idx="2">
                  <c:v>8.0000000000000002E-3</c:v>
                </c:pt>
                <c:pt idx="3">
                  <c:v>3.0499999999999999E-2</c:v>
                </c:pt>
              </c:numCache>
            </c:numRef>
          </c:val>
          <c:extLst>
            <c:ext xmlns:c16="http://schemas.microsoft.com/office/drawing/2014/chart" uri="{C3380CC4-5D6E-409C-BE32-E72D297353CC}">
              <c16:uniqueId val="{0000000A-658E-4B8B-9962-E24945274CE5}"/>
            </c:ext>
          </c:extLst>
        </c:ser>
        <c:dLbls>
          <c:showLegendKey val="0"/>
          <c:showVal val="0"/>
          <c:showCatName val="0"/>
          <c:showSerName val="0"/>
          <c:showPercent val="0"/>
          <c:showBubbleSize val="0"/>
        </c:dLbls>
        <c:gapWidth val="120"/>
        <c:axId val="1246887168"/>
        <c:axId val="1246887584"/>
      </c:barChart>
      <c:catAx>
        <c:axId val="1246887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1246887584"/>
        <c:crosses val="autoZero"/>
        <c:auto val="1"/>
        <c:lblAlgn val="ctr"/>
        <c:lblOffset val="100"/>
        <c:noMultiLvlLbl val="0"/>
      </c:catAx>
      <c:valAx>
        <c:axId val="1246887584"/>
        <c:scaling>
          <c:orientation val="minMax"/>
          <c:min val="0"/>
        </c:scaling>
        <c:delete val="1"/>
        <c:axPos val="t"/>
        <c:numFmt formatCode="0.00%" sourceLinked="1"/>
        <c:majorTickMark val="none"/>
        <c:minorTickMark val="none"/>
        <c:tickLblPos val="nextTo"/>
        <c:crossAx val="1246887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Garamond" panose="02020404030301010803"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Lifetime</c:v>
                </c:pt>
              </c:strCache>
            </c:strRef>
          </c:tx>
          <c:spPr>
            <a:solidFill>
              <a:srgbClr val="002060"/>
            </a:solidFill>
            <a:ln>
              <a:solidFill>
                <a:schemeClr val="tx1">
                  <a:lumMod val="50000"/>
                  <a:lumOff val="50000"/>
                </a:schemeClr>
              </a:solidFill>
            </a:ln>
            <a:effectLst/>
          </c:spPr>
          <c:invertIfNegative val="0"/>
          <c:dPt>
            <c:idx val="1"/>
            <c:invertIfNegative val="0"/>
            <c:bubble3D val="0"/>
            <c:spPr>
              <a:solidFill>
                <a:schemeClr val="accent4"/>
              </a:solidFill>
              <a:ln>
                <a:solidFill>
                  <a:schemeClr val="tx1">
                    <a:lumMod val="50000"/>
                    <a:lumOff val="50000"/>
                  </a:schemeClr>
                </a:solidFill>
              </a:ln>
              <a:effectLst/>
            </c:spPr>
            <c:extLst>
              <c:ext xmlns:c16="http://schemas.microsoft.com/office/drawing/2014/chart" uri="{C3380CC4-5D6E-409C-BE32-E72D297353CC}">
                <c16:uniqueId val="{00000001-9155-457F-B3C6-577A25E0DE19}"/>
              </c:ext>
            </c:extLst>
          </c:dPt>
          <c:dPt>
            <c:idx val="2"/>
            <c:invertIfNegative val="0"/>
            <c:bubble3D val="0"/>
            <c:spPr>
              <a:solidFill>
                <a:srgbClr val="00B0F0"/>
              </a:solidFill>
              <a:ln>
                <a:solidFill>
                  <a:schemeClr val="tx1">
                    <a:lumMod val="50000"/>
                    <a:lumOff val="50000"/>
                  </a:schemeClr>
                </a:solidFill>
              </a:ln>
              <a:effectLst/>
            </c:spPr>
            <c:extLst>
              <c:ext xmlns:c16="http://schemas.microsoft.com/office/drawing/2014/chart" uri="{C3380CC4-5D6E-409C-BE32-E72D297353CC}">
                <c16:uniqueId val="{00000003-9155-457F-B3C6-577A25E0DE19}"/>
              </c:ext>
            </c:extLst>
          </c:dPt>
          <c:dPt>
            <c:idx val="3"/>
            <c:invertIfNegative val="0"/>
            <c:bubble3D val="0"/>
            <c:spPr>
              <a:solidFill>
                <a:srgbClr val="006857"/>
              </a:solidFill>
              <a:ln>
                <a:solidFill>
                  <a:schemeClr val="tx1">
                    <a:lumMod val="50000"/>
                    <a:lumOff val="50000"/>
                  </a:schemeClr>
                </a:solidFill>
              </a:ln>
              <a:effectLst/>
            </c:spPr>
            <c:extLst>
              <c:ext xmlns:c16="http://schemas.microsoft.com/office/drawing/2014/chart" uri="{C3380CC4-5D6E-409C-BE32-E72D297353CC}">
                <c16:uniqueId val="{00000005-9155-457F-B3C6-577A25E0DE19}"/>
              </c:ext>
            </c:extLst>
          </c:dPt>
          <c:dPt>
            <c:idx val="4"/>
            <c:invertIfNegative val="0"/>
            <c:bubble3D val="0"/>
            <c:spPr>
              <a:solidFill>
                <a:srgbClr val="7030A0"/>
              </a:solidFill>
              <a:ln>
                <a:solidFill>
                  <a:schemeClr val="tx1">
                    <a:lumMod val="50000"/>
                    <a:lumOff val="50000"/>
                  </a:schemeClr>
                </a:solidFill>
              </a:ln>
              <a:effectLst/>
            </c:spPr>
            <c:extLst>
              <c:ext xmlns:c16="http://schemas.microsoft.com/office/drawing/2014/chart" uri="{C3380CC4-5D6E-409C-BE32-E72D297353CC}">
                <c16:uniqueId val="{00000007-9155-457F-B3C6-577A25E0DE19}"/>
              </c:ext>
            </c:extLst>
          </c:dPt>
          <c:dPt>
            <c:idx val="5"/>
            <c:invertIfNegative val="0"/>
            <c:bubble3D val="0"/>
            <c:spPr>
              <a:solidFill>
                <a:srgbClr val="C00000"/>
              </a:solidFill>
              <a:ln>
                <a:solidFill>
                  <a:schemeClr val="tx1">
                    <a:lumMod val="50000"/>
                    <a:lumOff val="50000"/>
                  </a:schemeClr>
                </a:solidFill>
              </a:ln>
              <a:effectLst/>
            </c:spPr>
            <c:extLst>
              <c:ext xmlns:c16="http://schemas.microsoft.com/office/drawing/2014/chart" uri="{C3380CC4-5D6E-409C-BE32-E72D297353CC}">
                <c16:uniqueId val="{00000009-9155-457F-B3C6-577A25E0DE19}"/>
              </c:ext>
            </c:extLst>
          </c:dPt>
          <c:dPt>
            <c:idx val="6"/>
            <c:invertIfNegative val="0"/>
            <c:bubble3D val="0"/>
            <c:spPr>
              <a:solidFill>
                <a:schemeClr val="accent2"/>
              </a:solidFill>
              <a:ln>
                <a:solidFill>
                  <a:schemeClr val="tx1">
                    <a:lumMod val="50000"/>
                    <a:lumOff val="50000"/>
                  </a:schemeClr>
                </a:solidFill>
              </a:ln>
              <a:effectLst/>
            </c:spPr>
            <c:extLst>
              <c:ext xmlns:c16="http://schemas.microsoft.com/office/drawing/2014/chart" uri="{C3380CC4-5D6E-409C-BE32-E72D297353CC}">
                <c16:uniqueId val="{0000000A-35D3-4CCA-82B8-A094C3CAA60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Alcohol</c:v>
                </c:pt>
                <c:pt idx="1">
                  <c:v>Cigarettes</c:v>
                </c:pt>
                <c:pt idx="2">
                  <c:v>Vape</c:v>
                </c:pt>
                <c:pt idx="3">
                  <c:v>Marijuana</c:v>
                </c:pt>
                <c:pt idx="4">
                  <c:v>Heroin*</c:v>
                </c:pt>
                <c:pt idx="5">
                  <c:v>Cocaine</c:v>
                </c:pt>
                <c:pt idx="6">
                  <c:v>Gambling</c:v>
                </c:pt>
              </c:strCache>
            </c:strRef>
          </c:cat>
          <c:val>
            <c:numRef>
              <c:f>Sheet1!$B$2:$B$8</c:f>
              <c:numCache>
                <c:formatCode>0.0%</c:formatCode>
                <c:ptCount val="7"/>
                <c:pt idx="0">
                  <c:v>0.2263</c:v>
                </c:pt>
                <c:pt idx="1">
                  <c:v>5.1999999999999998E-2</c:v>
                </c:pt>
                <c:pt idx="2">
                  <c:v>0.1186</c:v>
                </c:pt>
                <c:pt idx="3">
                  <c:v>7.6799999999999993E-2</c:v>
                </c:pt>
                <c:pt idx="4">
                  <c:v>7.7999999999999996E-3</c:v>
                </c:pt>
                <c:pt idx="5">
                  <c:v>1.2999999999999999E-2</c:v>
                </c:pt>
                <c:pt idx="6">
                  <c:v>0.16339999999999999</c:v>
                </c:pt>
              </c:numCache>
            </c:numRef>
          </c:val>
          <c:extLst>
            <c:ext xmlns:c16="http://schemas.microsoft.com/office/drawing/2014/chart" uri="{C3380CC4-5D6E-409C-BE32-E72D297353CC}">
              <c16:uniqueId val="{0000000A-9155-457F-B3C6-577A25E0DE19}"/>
            </c:ext>
          </c:extLst>
        </c:ser>
        <c:dLbls>
          <c:showLegendKey val="0"/>
          <c:showVal val="0"/>
          <c:showCatName val="0"/>
          <c:showSerName val="0"/>
          <c:showPercent val="0"/>
          <c:showBubbleSize val="0"/>
        </c:dLbls>
        <c:gapWidth val="219"/>
        <c:overlap val="-27"/>
        <c:axId val="989740448"/>
        <c:axId val="989746272"/>
      </c:barChart>
      <c:catAx>
        <c:axId val="98974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crossAx val="989746272"/>
        <c:crosses val="autoZero"/>
        <c:auto val="1"/>
        <c:lblAlgn val="ctr"/>
        <c:lblOffset val="100"/>
        <c:noMultiLvlLbl val="0"/>
      </c:catAx>
      <c:valAx>
        <c:axId val="9897462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989740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Past Month Use</c:v>
                </c:pt>
              </c:strCache>
            </c:strRef>
          </c:tx>
          <c:spPr>
            <a:solidFill>
              <a:srgbClr val="002060"/>
            </a:solidFill>
            <a:ln>
              <a:solidFill>
                <a:schemeClr val="tx1">
                  <a:lumMod val="50000"/>
                  <a:lumOff val="50000"/>
                </a:schemeClr>
              </a:solidFill>
            </a:ln>
            <a:effectLst/>
          </c:spPr>
          <c:invertIfNegative val="0"/>
          <c:dPt>
            <c:idx val="0"/>
            <c:invertIfNegative val="0"/>
            <c:bubble3D val="0"/>
            <c:spPr>
              <a:solidFill>
                <a:schemeClr val="accent4"/>
              </a:solidFill>
              <a:ln>
                <a:solidFill>
                  <a:schemeClr val="tx1">
                    <a:lumMod val="50000"/>
                    <a:lumOff val="50000"/>
                  </a:schemeClr>
                </a:solidFill>
              </a:ln>
              <a:effectLst/>
            </c:spPr>
            <c:extLst>
              <c:ext xmlns:c16="http://schemas.microsoft.com/office/drawing/2014/chart" uri="{C3380CC4-5D6E-409C-BE32-E72D297353CC}">
                <c16:uniqueId val="{00000001-31AC-4E64-9414-CF25B429DD51}"/>
              </c:ext>
            </c:extLst>
          </c:dPt>
          <c:dPt>
            <c:idx val="1"/>
            <c:invertIfNegative val="0"/>
            <c:bubble3D val="0"/>
            <c:spPr>
              <a:solidFill>
                <a:srgbClr val="006857"/>
              </a:solidFill>
              <a:ln>
                <a:solidFill>
                  <a:schemeClr val="tx1">
                    <a:lumMod val="50000"/>
                    <a:lumOff val="50000"/>
                  </a:schemeClr>
                </a:solidFill>
              </a:ln>
              <a:effectLst/>
            </c:spPr>
            <c:extLst>
              <c:ext xmlns:c16="http://schemas.microsoft.com/office/drawing/2014/chart" uri="{C3380CC4-5D6E-409C-BE32-E72D297353CC}">
                <c16:uniqueId val="{00000005-F633-4E46-B37F-5D60602921A2}"/>
              </c:ext>
            </c:extLst>
          </c:dPt>
          <c:dPt>
            <c:idx val="2"/>
            <c:invertIfNegative val="0"/>
            <c:bubble3D val="0"/>
            <c:spPr>
              <a:solidFill>
                <a:srgbClr val="7030A0"/>
              </a:solidFill>
              <a:ln>
                <a:solidFill>
                  <a:schemeClr val="tx1">
                    <a:lumMod val="50000"/>
                    <a:lumOff val="50000"/>
                  </a:schemeClr>
                </a:solidFill>
              </a:ln>
              <a:effectLst/>
            </c:spPr>
            <c:extLst>
              <c:ext xmlns:c16="http://schemas.microsoft.com/office/drawing/2014/chart" uri="{C3380CC4-5D6E-409C-BE32-E72D297353CC}">
                <c16:uniqueId val="{00000004-F633-4E46-B37F-5D60602921A2}"/>
              </c:ext>
            </c:extLst>
          </c:dPt>
          <c:dPt>
            <c:idx val="4"/>
            <c:invertIfNegative val="0"/>
            <c:bubble3D val="0"/>
            <c:spPr>
              <a:solidFill>
                <a:srgbClr val="C00000"/>
              </a:solidFill>
              <a:ln>
                <a:solidFill>
                  <a:schemeClr val="tx1">
                    <a:lumMod val="50000"/>
                    <a:lumOff val="50000"/>
                  </a:schemeClr>
                </a:solidFill>
              </a:ln>
              <a:effectLst/>
            </c:spPr>
            <c:extLst>
              <c:ext xmlns:c16="http://schemas.microsoft.com/office/drawing/2014/chart" uri="{C3380CC4-5D6E-409C-BE32-E72D297353CC}">
                <c16:uniqueId val="{00000007-221F-403F-B4A4-B365321A804B}"/>
              </c:ext>
            </c:extLst>
          </c:dPt>
          <c:dPt>
            <c:idx val="5"/>
            <c:invertIfNegative val="0"/>
            <c:bubble3D val="0"/>
            <c:spPr>
              <a:solidFill>
                <a:schemeClr val="accent2"/>
              </a:solidFill>
              <a:ln>
                <a:solidFill>
                  <a:schemeClr val="tx1">
                    <a:lumMod val="50000"/>
                    <a:lumOff val="50000"/>
                  </a:schemeClr>
                </a:solidFill>
              </a:ln>
              <a:effectLst/>
            </c:spPr>
            <c:extLst>
              <c:ext xmlns:c16="http://schemas.microsoft.com/office/drawing/2014/chart" uri="{C3380CC4-5D6E-409C-BE32-E72D297353CC}">
                <c16:uniqueId val="{00000007-6971-48FE-96AB-0494E0BDE2B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Cigarettes</c:v>
                </c:pt>
                <c:pt idx="1">
                  <c:v>Marijuana</c:v>
                </c:pt>
                <c:pt idx="2">
                  <c:v>Heroin*</c:v>
                </c:pt>
                <c:pt idx="3">
                  <c:v>Smokeless Tobacco</c:v>
                </c:pt>
                <c:pt idx="4">
                  <c:v>Cocaine</c:v>
                </c:pt>
                <c:pt idx="5">
                  <c:v>Gambling</c:v>
                </c:pt>
              </c:strCache>
            </c:strRef>
          </c:cat>
          <c:val>
            <c:numRef>
              <c:f>Sheet1!$B$2:$B$7</c:f>
              <c:numCache>
                <c:formatCode>0.0%</c:formatCode>
                <c:ptCount val="6"/>
                <c:pt idx="0">
                  <c:v>2.5399999999999999E-2</c:v>
                </c:pt>
                <c:pt idx="1">
                  <c:v>4.2299999999999997E-2</c:v>
                </c:pt>
                <c:pt idx="2">
                  <c:v>5.1999999999999998E-3</c:v>
                </c:pt>
                <c:pt idx="3">
                  <c:v>1.7899999999999999E-2</c:v>
                </c:pt>
                <c:pt idx="4">
                  <c:v>9.1000000000000004E-3</c:v>
                </c:pt>
                <c:pt idx="5">
                  <c:v>6.0499999999999998E-2</c:v>
                </c:pt>
              </c:numCache>
            </c:numRef>
          </c:val>
          <c:extLst>
            <c:ext xmlns:c16="http://schemas.microsoft.com/office/drawing/2014/chart" uri="{C3380CC4-5D6E-409C-BE32-E72D297353CC}">
              <c16:uniqueId val="{00000000-F633-4E46-B37F-5D60602921A2}"/>
            </c:ext>
          </c:extLst>
        </c:ser>
        <c:dLbls>
          <c:showLegendKey val="0"/>
          <c:showVal val="0"/>
          <c:showCatName val="0"/>
          <c:showSerName val="0"/>
          <c:showPercent val="0"/>
          <c:showBubbleSize val="0"/>
        </c:dLbls>
        <c:gapWidth val="219"/>
        <c:overlap val="-27"/>
        <c:axId val="989740448"/>
        <c:axId val="989746272"/>
      </c:barChart>
      <c:catAx>
        <c:axId val="98974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crossAx val="989746272"/>
        <c:crosses val="autoZero"/>
        <c:auto val="1"/>
        <c:lblAlgn val="ctr"/>
        <c:lblOffset val="100"/>
        <c:noMultiLvlLbl val="0"/>
      </c:catAx>
      <c:valAx>
        <c:axId val="989746272"/>
        <c:scaling>
          <c:orientation val="minMax"/>
          <c:max val="0.12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989740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31624496406208E-2"/>
          <c:y val="0.12429163890121595"/>
          <c:w val="0.93650826996733261"/>
          <c:h val="0.56343527840494301"/>
        </c:manualLayout>
      </c:layout>
      <c:barChart>
        <c:barDir val="col"/>
        <c:grouping val="clustered"/>
        <c:varyColors val="0"/>
        <c:ser>
          <c:idx val="0"/>
          <c:order val="0"/>
          <c:tx>
            <c:strRef>
              <c:f>Sheet1!$B$1</c:f>
              <c:strCache>
                <c:ptCount val="1"/>
                <c:pt idx="0">
                  <c:v>Lifetime</c:v>
                </c:pt>
              </c:strCache>
            </c:strRef>
          </c:tx>
          <c:spPr>
            <a:solidFill>
              <a:srgbClr val="002060"/>
            </a:solidFill>
            <a:ln>
              <a:solidFill>
                <a:schemeClr val="bg1">
                  <a:lumMod val="50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Inhalants</c:v>
                </c:pt>
                <c:pt idx="1">
                  <c:v>Amphet.</c:v>
                </c:pt>
                <c:pt idx="2">
                  <c:v>Synth. Marijuana</c:v>
                </c:pt>
                <c:pt idx="3">
                  <c:v>Other Hallucinogens</c:v>
                </c:pt>
                <c:pt idx="4">
                  <c:v>Sedatives</c:v>
                </c:pt>
                <c:pt idx="5">
                  <c:v>Tranquil.</c:v>
                </c:pt>
                <c:pt idx="6">
                  <c:v>LSD</c:v>
                </c:pt>
                <c:pt idx="7">
                  <c:v>Narcotics</c:v>
                </c:pt>
                <c:pt idx="8">
                  <c:v>MDMA</c:v>
                </c:pt>
                <c:pt idx="9">
                  <c:v>Methamphet.</c:v>
                </c:pt>
                <c:pt idx="10">
                  <c:v>Rohypnol</c:v>
                </c:pt>
                <c:pt idx="11">
                  <c:v>Steroids</c:v>
                </c:pt>
              </c:strCache>
            </c:strRef>
          </c:cat>
          <c:val>
            <c:numRef>
              <c:f>Sheet1!$B$2:$B$13</c:f>
              <c:numCache>
                <c:formatCode>0.00%</c:formatCode>
                <c:ptCount val="12"/>
                <c:pt idx="0">
                  <c:v>4.02E-2</c:v>
                </c:pt>
                <c:pt idx="1">
                  <c:v>2.9600000000000001E-2</c:v>
                </c:pt>
                <c:pt idx="2">
                  <c:v>2.5600000000000001E-2</c:v>
                </c:pt>
                <c:pt idx="3">
                  <c:v>2.06E-2</c:v>
                </c:pt>
                <c:pt idx="4">
                  <c:v>1.6799999999999999E-2</c:v>
                </c:pt>
                <c:pt idx="5">
                  <c:v>1.6799999999999999E-2</c:v>
                </c:pt>
                <c:pt idx="6">
                  <c:v>1.54E-2</c:v>
                </c:pt>
                <c:pt idx="7">
                  <c:v>1.4200000000000001E-2</c:v>
                </c:pt>
                <c:pt idx="8">
                  <c:v>1.17E-2</c:v>
                </c:pt>
                <c:pt idx="9">
                  <c:v>1.0500000000000001E-2</c:v>
                </c:pt>
                <c:pt idx="10">
                  <c:v>1.04E-2</c:v>
                </c:pt>
                <c:pt idx="11">
                  <c:v>1.03E-2</c:v>
                </c:pt>
              </c:numCache>
            </c:numRef>
          </c:val>
          <c:extLst>
            <c:ext xmlns:c16="http://schemas.microsoft.com/office/drawing/2014/chart" uri="{C3380CC4-5D6E-409C-BE32-E72D297353CC}">
              <c16:uniqueId val="{00000000-F273-404F-B97F-3CAE90125BE0}"/>
            </c:ext>
          </c:extLst>
        </c:ser>
        <c:ser>
          <c:idx val="1"/>
          <c:order val="1"/>
          <c:tx>
            <c:strRef>
              <c:f>Sheet1!$C$1</c:f>
              <c:strCache>
                <c:ptCount val="1"/>
                <c:pt idx="0">
                  <c:v>Past Month</c:v>
                </c:pt>
              </c:strCache>
            </c:strRef>
          </c:tx>
          <c:spPr>
            <a:solidFill>
              <a:schemeClr val="accent4"/>
            </a:solidFill>
            <a:ln>
              <a:solidFill>
                <a:schemeClr val="bg1">
                  <a:lumMod val="50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Inhalants</c:v>
                </c:pt>
                <c:pt idx="1">
                  <c:v>Amphet.</c:v>
                </c:pt>
                <c:pt idx="2">
                  <c:v>Synth. Marijuana</c:v>
                </c:pt>
                <c:pt idx="3">
                  <c:v>Other Hallucinogens</c:v>
                </c:pt>
                <c:pt idx="4">
                  <c:v>Sedatives</c:v>
                </c:pt>
                <c:pt idx="5">
                  <c:v>Tranquil.</c:v>
                </c:pt>
                <c:pt idx="6">
                  <c:v>LSD</c:v>
                </c:pt>
                <c:pt idx="7">
                  <c:v>Narcotics</c:v>
                </c:pt>
                <c:pt idx="8">
                  <c:v>MDMA</c:v>
                </c:pt>
                <c:pt idx="9">
                  <c:v>Methamphet.</c:v>
                </c:pt>
                <c:pt idx="10">
                  <c:v>Rohypnol</c:v>
                </c:pt>
                <c:pt idx="11">
                  <c:v>Steroids</c:v>
                </c:pt>
              </c:strCache>
            </c:strRef>
          </c:cat>
          <c:val>
            <c:numRef>
              <c:f>Sheet1!$C$2:$C$13</c:f>
              <c:numCache>
                <c:formatCode>0.00%</c:formatCode>
                <c:ptCount val="12"/>
                <c:pt idx="0">
                  <c:v>1.4200000000000001E-2</c:v>
                </c:pt>
                <c:pt idx="1">
                  <c:v>1.29E-2</c:v>
                </c:pt>
                <c:pt idx="2">
                  <c:v>1.15E-2</c:v>
                </c:pt>
                <c:pt idx="3">
                  <c:v>8.9999999999999993E-3</c:v>
                </c:pt>
                <c:pt idx="4">
                  <c:v>7.7000000000000002E-3</c:v>
                </c:pt>
                <c:pt idx="5">
                  <c:v>7.7999999999999996E-3</c:v>
                </c:pt>
                <c:pt idx="6">
                  <c:v>6.4000000000000003E-3</c:v>
                </c:pt>
                <c:pt idx="7">
                  <c:v>5.1999999999999998E-3</c:v>
                </c:pt>
                <c:pt idx="8">
                  <c:v>5.1999999999999998E-3</c:v>
                </c:pt>
                <c:pt idx="9">
                  <c:v>7.7999999999999996E-3</c:v>
                </c:pt>
                <c:pt idx="10">
                  <c:v>7.7999999999999996E-3</c:v>
                </c:pt>
                <c:pt idx="11">
                  <c:v>6.4999999999999997E-3</c:v>
                </c:pt>
              </c:numCache>
            </c:numRef>
          </c:val>
          <c:extLst>
            <c:ext xmlns:c16="http://schemas.microsoft.com/office/drawing/2014/chart" uri="{C3380CC4-5D6E-409C-BE32-E72D297353CC}">
              <c16:uniqueId val="{00000001-F273-404F-B97F-3CAE90125BE0}"/>
            </c:ext>
          </c:extLst>
        </c:ser>
        <c:dLbls>
          <c:showLegendKey val="0"/>
          <c:showVal val="0"/>
          <c:showCatName val="0"/>
          <c:showSerName val="0"/>
          <c:showPercent val="0"/>
          <c:showBubbleSize val="0"/>
        </c:dLbls>
        <c:gapWidth val="118"/>
        <c:overlap val="-22"/>
        <c:axId val="1469435360"/>
        <c:axId val="1469440352"/>
      </c:barChart>
      <c:catAx>
        <c:axId val="146943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1469440352"/>
        <c:crosses val="autoZero"/>
        <c:auto val="1"/>
        <c:lblAlgn val="ctr"/>
        <c:lblOffset val="100"/>
        <c:noMultiLvlLbl val="0"/>
      </c:catAx>
      <c:valAx>
        <c:axId val="14694403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1469435360"/>
        <c:crosses val="autoZero"/>
        <c:crossBetween val="between"/>
      </c:valAx>
      <c:spPr>
        <a:noFill/>
        <a:ln>
          <a:noFill/>
        </a:ln>
        <a:effectLst/>
      </c:spPr>
    </c:plotArea>
    <c:legend>
      <c:legendPos val="t"/>
      <c:layout>
        <c:manualLayout>
          <c:xMode val="edge"/>
          <c:yMode val="edge"/>
          <c:x val="0.37473212060384581"/>
          <c:y val="1.9821242050530902E-2"/>
          <c:w val="0.2505356749588315"/>
          <c:h val="0.104742778415291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latin typeface="Garamond" panose="02020404030301010803"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Occasions</c:v>
                </c:pt>
              </c:strCache>
            </c:strRef>
          </c:tx>
          <c:spPr>
            <a:solidFill>
              <a:srgbClr val="578FFF"/>
            </a:solidFill>
            <a:ln>
              <a:solidFill>
                <a:schemeClr val="tx1">
                  <a:lumMod val="50000"/>
                  <a:lumOff val="50000"/>
                </a:schemeClr>
              </a:solidFill>
            </a:ln>
            <a:effectLst/>
          </c:spPr>
          <c:invertIfNegative val="0"/>
          <c:dPt>
            <c:idx val="1"/>
            <c:invertIfNegative val="0"/>
            <c:bubble3D val="0"/>
            <c:spPr>
              <a:solidFill>
                <a:srgbClr val="2970FF"/>
              </a:solidFill>
              <a:ln>
                <a:solidFill>
                  <a:schemeClr val="tx1">
                    <a:lumMod val="50000"/>
                    <a:lumOff val="50000"/>
                  </a:schemeClr>
                </a:solidFill>
              </a:ln>
              <a:effectLst/>
            </c:spPr>
            <c:extLst>
              <c:ext xmlns:c16="http://schemas.microsoft.com/office/drawing/2014/chart" uri="{C3380CC4-5D6E-409C-BE32-E72D297353CC}">
                <c16:uniqueId val="{00000001-19B2-44F6-B795-85918E3327EF}"/>
              </c:ext>
            </c:extLst>
          </c:dPt>
          <c:dPt>
            <c:idx val="2"/>
            <c:invertIfNegative val="0"/>
            <c:bubble3D val="0"/>
            <c:spPr>
              <a:solidFill>
                <a:srgbClr val="004EEA"/>
              </a:solidFill>
              <a:ln>
                <a:solidFill>
                  <a:schemeClr val="tx1">
                    <a:lumMod val="50000"/>
                    <a:lumOff val="50000"/>
                  </a:schemeClr>
                </a:solidFill>
              </a:ln>
              <a:effectLst/>
            </c:spPr>
            <c:extLst>
              <c:ext xmlns:c16="http://schemas.microsoft.com/office/drawing/2014/chart" uri="{C3380CC4-5D6E-409C-BE32-E72D297353CC}">
                <c16:uniqueId val="{00000003-19B2-44F6-B795-85918E3327EF}"/>
              </c:ext>
            </c:extLst>
          </c:dPt>
          <c:dPt>
            <c:idx val="3"/>
            <c:invertIfNegative val="0"/>
            <c:bubble3D val="0"/>
            <c:spPr>
              <a:solidFill>
                <a:srgbClr val="003FBC"/>
              </a:solidFill>
              <a:ln>
                <a:solidFill>
                  <a:schemeClr val="tx1">
                    <a:lumMod val="50000"/>
                    <a:lumOff val="50000"/>
                  </a:schemeClr>
                </a:solidFill>
              </a:ln>
              <a:effectLst/>
            </c:spPr>
            <c:extLst>
              <c:ext xmlns:c16="http://schemas.microsoft.com/office/drawing/2014/chart" uri="{C3380CC4-5D6E-409C-BE32-E72D297353CC}">
                <c16:uniqueId val="{00000005-19B2-44F6-B795-85918E3327EF}"/>
              </c:ext>
            </c:extLst>
          </c:dPt>
          <c:dPt>
            <c:idx val="4"/>
            <c:invertIfNegative val="0"/>
            <c:bubble3D val="0"/>
            <c:spPr>
              <a:solidFill>
                <a:srgbClr val="003192"/>
              </a:solidFill>
              <a:ln>
                <a:solidFill>
                  <a:schemeClr val="tx1">
                    <a:lumMod val="50000"/>
                    <a:lumOff val="50000"/>
                  </a:schemeClr>
                </a:solidFill>
              </a:ln>
              <a:effectLst/>
            </c:spPr>
            <c:extLst>
              <c:ext xmlns:c16="http://schemas.microsoft.com/office/drawing/2014/chart" uri="{C3380CC4-5D6E-409C-BE32-E72D297353CC}">
                <c16:uniqueId val="{00000007-19B2-44F6-B795-85918E3327EF}"/>
              </c:ext>
            </c:extLst>
          </c:dPt>
          <c:dPt>
            <c:idx val="5"/>
            <c:invertIfNegative val="0"/>
            <c:bubble3D val="0"/>
            <c:spPr>
              <a:solidFill>
                <a:srgbClr val="002060"/>
              </a:solidFill>
              <a:ln>
                <a:solidFill>
                  <a:schemeClr val="tx1">
                    <a:lumMod val="50000"/>
                    <a:lumOff val="50000"/>
                  </a:schemeClr>
                </a:solidFill>
              </a:ln>
              <a:effectLst/>
            </c:spPr>
            <c:extLst>
              <c:ext xmlns:c16="http://schemas.microsoft.com/office/drawing/2014/chart" uri="{C3380CC4-5D6E-409C-BE32-E72D297353CC}">
                <c16:uniqueId val="{00000009-19B2-44F6-B795-85918E3327E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1-2 times</c:v>
                </c:pt>
                <c:pt idx="1">
                  <c:v>3-5 times</c:v>
                </c:pt>
                <c:pt idx="2">
                  <c:v>6-9 times</c:v>
                </c:pt>
                <c:pt idx="3">
                  <c:v>10-19 times</c:v>
                </c:pt>
                <c:pt idx="4">
                  <c:v>20-39 times</c:v>
                </c:pt>
                <c:pt idx="5">
                  <c:v>40 or more times</c:v>
                </c:pt>
              </c:strCache>
            </c:strRef>
          </c:cat>
          <c:val>
            <c:numRef>
              <c:f>Sheet1!$B$2:$B$7</c:f>
              <c:numCache>
                <c:formatCode>0.0%</c:formatCode>
                <c:ptCount val="6"/>
                <c:pt idx="0">
                  <c:v>0.36299999999999999</c:v>
                </c:pt>
                <c:pt idx="1">
                  <c:v>0.17319999999999999</c:v>
                </c:pt>
                <c:pt idx="2">
                  <c:v>0.1061</c:v>
                </c:pt>
                <c:pt idx="3">
                  <c:v>0.10059999999999999</c:v>
                </c:pt>
                <c:pt idx="4">
                  <c:v>0.1173</c:v>
                </c:pt>
                <c:pt idx="5">
                  <c:v>0.13969999999999999</c:v>
                </c:pt>
              </c:numCache>
            </c:numRef>
          </c:val>
          <c:extLst>
            <c:ext xmlns:c16="http://schemas.microsoft.com/office/drawing/2014/chart" uri="{C3380CC4-5D6E-409C-BE32-E72D297353CC}">
              <c16:uniqueId val="{0000000A-19B2-44F6-B795-85918E3327EF}"/>
            </c:ext>
          </c:extLst>
        </c:ser>
        <c:dLbls>
          <c:showLegendKey val="0"/>
          <c:showVal val="0"/>
          <c:showCatName val="0"/>
          <c:showSerName val="0"/>
          <c:showPercent val="0"/>
          <c:showBubbleSize val="0"/>
        </c:dLbls>
        <c:gapWidth val="130"/>
        <c:overlap val="-27"/>
        <c:axId val="989740448"/>
        <c:axId val="989746272"/>
      </c:barChart>
      <c:catAx>
        <c:axId val="98974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aramond" panose="02020404030301010803" pitchFamily="18" charset="0"/>
                <a:ea typeface="+mn-ea"/>
                <a:cs typeface="+mn-cs"/>
              </a:defRPr>
            </a:pPr>
            <a:endParaRPr lang="en-US"/>
          </a:p>
        </c:txPr>
        <c:crossAx val="989746272"/>
        <c:crosses val="autoZero"/>
        <c:auto val="1"/>
        <c:lblAlgn val="ctr"/>
        <c:lblOffset val="100"/>
        <c:noMultiLvlLbl val="0"/>
      </c:catAx>
      <c:valAx>
        <c:axId val="9897462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989740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9CEE0-DD46-4F66-A1B9-7A55ED0E4EF6}"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AE8AE-DCC0-4888-A24D-6122380A5E44}" type="slidenum">
              <a:rPr lang="en-US" smtClean="0"/>
              <a:t>‹#›</a:t>
            </a:fld>
            <a:endParaRPr lang="en-US"/>
          </a:p>
        </p:txBody>
      </p:sp>
    </p:spTree>
    <p:extLst>
      <p:ext uri="{BB962C8B-B14F-4D97-AF65-F5344CB8AC3E}">
        <p14:creationId xmlns:p14="http://schemas.microsoft.com/office/powerpoint/2010/main" val="136639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Biological sex: 50.3% Female, 49.7% Male</a:t>
            </a:r>
          </a:p>
        </p:txBody>
      </p:sp>
      <p:sp>
        <p:nvSpPr>
          <p:cNvPr id="4" name="Slide Number Placeholder 3"/>
          <p:cNvSpPr>
            <a:spLocks noGrp="1"/>
          </p:cNvSpPr>
          <p:nvPr>
            <p:ph type="sldNum" sz="quarter" idx="5"/>
          </p:nvPr>
        </p:nvSpPr>
        <p:spPr/>
        <p:txBody>
          <a:bodyPr/>
          <a:lstStyle/>
          <a:p>
            <a:fld id="{5D9C78E0-6D4C-433C-B874-E05F02756EE3}" type="slidenum">
              <a:rPr lang="en-US" smtClean="0"/>
              <a:t>4</a:t>
            </a:fld>
            <a:endParaRPr lang="en-US"/>
          </a:p>
        </p:txBody>
      </p:sp>
    </p:spTree>
    <p:extLst>
      <p:ext uri="{BB962C8B-B14F-4D97-AF65-F5344CB8AC3E}">
        <p14:creationId xmlns:p14="http://schemas.microsoft.com/office/powerpoint/2010/main" val="320258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last two weeks, how many times, if any, have you been a passenger in a car when the driver had been drinking alcoholic beverages?</a:t>
            </a:r>
          </a:p>
        </p:txBody>
      </p:sp>
      <p:sp>
        <p:nvSpPr>
          <p:cNvPr id="4" name="Slide Number Placeholder 3"/>
          <p:cNvSpPr>
            <a:spLocks noGrp="1"/>
          </p:cNvSpPr>
          <p:nvPr>
            <p:ph type="sldNum" sz="quarter" idx="5"/>
          </p:nvPr>
        </p:nvSpPr>
        <p:spPr/>
        <p:txBody>
          <a:bodyPr/>
          <a:lstStyle/>
          <a:p>
            <a:fld id="{5D9C78E0-6D4C-433C-B874-E05F02756EE3}" type="slidenum">
              <a:rPr lang="en-US" smtClean="0"/>
              <a:t>14</a:t>
            </a:fld>
            <a:endParaRPr lang="en-US"/>
          </a:p>
        </p:txBody>
      </p:sp>
    </p:spTree>
    <p:extLst>
      <p:ext uri="{BB962C8B-B14F-4D97-AF65-F5344CB8AC3E}">
        <p14:creationId xmlns:p14="http://schemas.microsoft.com/office/powerpoint/2010/main" val="216033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Spring 2022 Comparison Community Data</a:t>
            </a:r>
          </a:p>
        </p:txBody>
      </p:sp>
      <p:sp>
        <p:nvSpPr>
          <p:cNvPr id="4" name="Slide Number Placeholder 3"/>
          <p:cNvSpPr>
            <a:spLocks noGrp="1"/>
          </p:cNvSpPr>
          <p:nvPr>
            <p:ph type="sldNum" sz="quarter" idx="5"/>
          </p:nvPr>
        </p:nvSpPr>
        <p:spPr/>
        <p:txBody>
          <a:bodyPr/>
          <a:lstStyle/>
          <a:p>
            <a:fld id="{5D9C78E0-6D4C-433C-B874-E05F02756EE3}" type="slidenum">
              <a:rPr lang="en-US" smtClean="0"/>
              <a:t>17</a:t>
            </a:fld>
            <a:endParaRPr lang="en-US"/>
          </a:p>
        </p:txBody>
      </p:sp>
    </p:spTree>
    <p:extLst>
      <p:ext uri="{BB962C8B-B14F-4D97-AF65-F5344CB8AC3E}">
        <p14:creationId xmlns:p14="http://schemas.microsoft.com/office/powerpoint/2010/main" val="91162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C78E0-6D4C-433C-B874-E05F02756EE3}" type="slidenum">
              <a:rPr lang="en-US" smtClean="0"/>
              <a:t>18</a:t>
            </a:fld>
            <a:endParaRPr lang="en-US"/>
          </a:p>
        </p:txBody>
      </p:sp>
    </p:spTree>
    <p:extLst>
      <p:ext uri="{BB962C8B-B14F-4D97-AF65-F5344CB8AC3E}">
        <p14:creationId xmlns:p14="http://schemas.microsoft.com/office/powerpoint/2010/main" val="261097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C78E0-6D4C-433C-B874-E05F02756EE3}" type="slidenum">
              <a:rPr lang="en-US" smtClean="0"/>
              <a:t>19</a:t>
            </a:fld>
            <a:endParaRPr lang="en-US"/>
          </a:p>
        </p:txBody>
      </p:sp>
    </p:spTree>
    <p:extLst>
      <p:ext uri="{BB962C8B-B14F-4D97-AF65-F5344CB8AC3E}">
        <p14:creationId xmlns:p14="http://schemas.microsoft.com/office/powerpoint/2010/main" val="179402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C78E0-6D4C-433C-B874-E05F02756EE3}" type="slidenum">
              <a:rPr lang="en-US" smtClean="0"/>
              <a:t>20</a:t>
            </a:fld>
            <a:endParaRPr lang="en-US"/>
          </a:p>
        </p:txBody>
      </p:sp>
    </p:spTree>
    <p:extLst>
      <p:ext uri="{BB962C8B-B14F-4D97-AF65-F5344CB8AC3E}">
        <p14:creationId xmlns:p14="http://schemas.microsoft.com/office/powerpoint/2010/main" val="240876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C78E0-6D4C-433C-B874-E05F02756EE3}" type="slidenum">
              <a:rPr lang="en-US" smtClean="0"/>
              <a:t>21</a:t>
            </a:fld>
            <a:endParaRPr lang="en-US"/>
          </a:p>
        </p:txBody>
      </p:sp>
    </p:spTree>
    <p:extLst>
      <p:ext uri="{BB962C8B-B14F-4D97-AF65-F5344CB8AC3E}">
        <p14:creationId xmlns:p14="http://schemas.microsoft.com/office/powerpoint/2010/main" val="133031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Subject to reporting, changes in priorities and enforcement</a:t>
            </a:r>
          </a:p>
        </p:txBody>
      </p:sp>
      <p:sp>
        <p:nvSpPr>
          <p:cNvPr id="4" name="Slide Number Placeholder 3"/>
          <p:cNvSpPr>
            <a:spLocks noGrp="1"/>
          </p:cNvSpPr>
          <p:nvPr>
            <p:ph type="sldNum" sz="quarter" idx="5"/>
          </p:nvPr>
        </p:nvSpPr>
        <p:spPr/>
        <p:txBody>
          <a:bodyPr/>
          <a:lstStyle/>
          <a:p>
            <a:fld id="{5D9C78E0-6D4C-433C-B874-E05F02756EE3}" type="slidenum">
              <a:rPr lang="en-US" smtClean="0"/>
              <a:t>23</a:t>
            </a:fld>
            <a:endParaRPr lang="en-US"/>
          </a:p>
        </p:txBody>
      </p:sp>
    </p:spTree>
    <p:extLst>
      <p:ext uri="{BB962C8B-B14F-4D97-AF65-F5344CB8AC3E}">
        <p14:creationId xmlns:p14="http://schemas.microsoft.com/office/powerpoint/2010/main" val="1353640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Location of Accident (not necessarily residence)</a:t>
            </a:r>
          </a:p>
          <a:p>
            <a:r>
              <a:rPr lang="en-US"/>
              <a:t>(note, 84 runs thru, other routes </a:t>
            </a:r>
            <a:r>
              <a:rPr lang="en-US" err="1"/>
              <a:t>ie</a:t>
            </a:r>
            <a:r>
              <a:rPr lang="en-US"/>
              <a:t> 195, 74, 30)</a:t>
            </a:r>
          </a:p>
        </p:txBody>
      </p:sp>
      <p:sp>
        <p:nvSpPr>
          <p:cNvPr id="4" name="Slide Number Placeholder 3"/>
          <p:cNvSpPr>
            <a:spLocks noGrp="1"/>
          </p:cNvSpPr>
          <p:nvPr>
            <p:ph type="sldNum" sz="quarter" idx="5"/>
          </p:nvPr>
        </p:nvSpPr>
        <p:spPr/>
        <p:txBody>
          <a:bodyPr/>
          <a:lstStyle/>
          <a:p>
            <a:fld id="{5D9C78E0-6D4C-433C-B874-E05F02756EE3}" type="slidenum">
              <a:rPr lang="en-US" smtClean="0"/>
              <a:t>24</a:t>
            </a:fld>
            <a:endParaRPr lang="en-US"/>
          </a:p>
        </p:txBody>
      </p:sp>
    </p:spTree>
    <p:extLst>
      <p:ext uri="{BB962C8B-B14F-4D97-AF65-F5344CB8AC3E}">
        <p14:creationId xmlns:p14="http://schemas.microsoft.com/office/powerpoint/2010/main" val="170788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Residents of Tolland</a:t>
            </a:r>
          </a:p>
          <a:p>
            <a:r>
              <a:rPr lang="en-US"/>
              <a:t>Race/Ethnicity: 100% white NH</a:t>
            </a:r>
          </a:p>
          <a:p>
            <a:endParaRPr lang="en-US"/>
          </a:p>
          <a:p>
            <a:endParaRPr lang="en-US"/>
          </a:p>
          <a:p>
            <a:r>
              <a:rPr lang="en-US"/>
              <a:t>Fentanyl includes analogs</a:t>
            </a:r>
          </a:p>
          <a:p>
            <a:endParaRPr lang="en-US"/>
          </a:p>
        </p:txBody>
      </p:sp>
      <p:sp>
        <p:nvSpPr>
          <p:cNvPr id="4" name="Slide Number Placeholder 3"/>
          <p:cNvSpPr>
            <a:spLocks noGrp="1"/>
          </p:cNvSpPr>
          <p:nvPr>
            <p:ph type="sldNum" sz="quarter" idx="5"/>
          </p:nvPr>
        </p:nvSpPr>
        <p:spPr/>
        <p:txBody>
          <a:bodyPr/>
          <a:lstStyle/>
          <a:p>
            <a:fld id="{5D9C78E0-6D4C-433C-B874-E05F02756EE3}" type="slidenum">
              <a:rPr lang="en-US" smtClean="0"/>
              <a:t>26</a:t>
            </a:fld>
            <a:endParaRPr lang="en-US"/>
          </a:p>
        </p:txBody>
      </p:sp>
    </p:spTree>
    <p:extLst>
      <p:ext uri="{BB962C8B-B14F-4D97-AF65-F5344CB8AC3E}">
        <p14:creationId xmlns:p14="http://schemas.microsoft.com/office/powerpoint/2010/main" val="1892580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2018-2020 NSDUH substate estimates</a:t>
            </a:r>
          </a:p>
        </p:txBody>
      </p:sp>
      <p:sp>
        <p:nvSpPr>
          <p:cNvPr id="4" name="Slide Number Placeholder 3"/>
          <p:cNvSpPr>
            <a:spLocks noGrp="1"/>
          </p:cNvSpPr>
          <p:nvPr>
            <p:ph type="sldNum" sz="quarter" idx="5"/>
          </p:nvPr>
        </p:nvSpPr>
        <p:spPr/>
        <p:txBody>
          <a:bodyPr/>
          <a:lstStyle/>
          <a:p>
            <a:fld id="{5D9C78E0-6D4C-433C-B874-E05F02756EE3}" type="slidenum">
              <a:rPr lang="en-US" smtClean="0"/>
              <a:t>30</a:t>
            </a:fld>
            <a:endParaRPr lang="en-US"/>
          </a:p>
        </p:txBody>
      </p:sp>
    </p:spTree>
    <p:extLst>
      <p:ext uri="{BB962C8B-B14F-4D97-AF65-F5344CB8AC3E}">
        <p14:creationId xmlns:p14="http://schemas.microsoft.com/office/powerpoint/2010/main" val="59980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Crack asked separately from cocaine (crack=chunk or rock form), lifetime 1.17%</a:t>
            </a:r>
          </a:p>
          <a:p>
            <a:endParaRPr lang="en-US"/>
          </a:p>
        </p:txBody>
      </p:sp>
      <p:sp>
        <p:nvSpPr>
          <p:cNvPr id="4" name="Slide Number Placeholder 3"/>
          <p:cNvSpPr>
            <a:spLocks noGrp="1"/>
          </p:cNvSpPr>
          <p:nvPr>
            <p:ph type="sldNum" sz="quarter" idx="5"/>
          </p:nvPr>
        </p:nvSpPr>
        <p:spPr/>
        <p:txBody>
          <a:bodyPr/>
          <a:lstStyle/>
          <a:p>
            <a:fld id="{5D9C78E0-6D4C-433C-B874-E05F02756EE3}" type="slidenum">
              <a:rPr lang="en-US" smtClean="0"/>
              <a:t>5</a:t>
            </a:fld>
            <a:endParaRPr lang="en-US"/>
          </a:p>
        </p:txBody>
      </p:sp>
    </p:spTree>
    <p:extLst>
      <p:ext uri="{BB962C8B-B14F-4D97-AF65-F5344CB8AC3E}">
        <p14:creationId xmlns:p14="http://schemas.microsoft.com/office/powerpoint/2010/main" val="1118258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Binge Alcohol Use is defined as drinking five or more drinks (for males) or four or more drinks (for females) on the same occasion (i.e., at the same time or within a couple of hours of each other) on at least 1 day in the past 30 days.</a:t>
            </a:r>
          </a:p>
        </p:txBody>
      </p:sp>
      <p:sp>
        <p:nvSpPr>
          <p:cNvPr id="4" name="Slide Number Placeholder 3"/>
          <p:cNvSpPr>
            <a:spLocks noGrp="1"/>
          </p:cNvSpPr>
          <p:nvPr>
            <p:ph type="sldNum" sz="quarter" idx="5"/>
          </p:nvPr>
        </p:nvSpPr>
        <p:spPr/>
        <p:txBody>
          <a:bodyPr/>
          <a:lstStyle/>
          <a:p>
            <a:fld id="{5D9C78E0-6D4C-433C-B874-E05F02756EE3}" type="slidenum">
              <a:rPr lang="en-US" smtClean="0"/>
              <a:t>31</a:t>
            </a:fld>
            <a:endParaRPr lang="en-US"/>
          </a:p>
        </p:txBody>
      </p:sp>
    </p:spTree>
    <p:extLst>
      <p:ext uri="{BB962C8B-B14F-4D97-AF65-F5344CB8AC3E}">
        <p14:creationId xmlns:p14="http://schemas.microsoft.com/office/powerpoint/2010/main" val="2612030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Binge Alcohol Use </a:t>
            </a:r>
            <a:r>
              <a:rPr lang="en-US" b="1"/>
              <a:t>WAS</a:t>
            </a:r>
            <a:r>
              <a:rPr lang="en-US"/>
              <a:t> defined as drinking five or more drinks on the same occasion (i.e., at the same time or within a couple of hours of each other) on at least 1 day in the past 30 days, but changed in </a:t>
            </a:r>
            <a:r>
              <a:rPr lang="en-US" b="1"/>
              <a:t>2015</a:t>
            </a:r>
            <a:r>
              <a:rPr lang="en-US"/>
              <a:t> to five or more drinks for males or four or more drinks for females, thus, NSDUH did not include binge estimates for the 2014-2016 time period because of the item change.</a:t>
            </a:r>
          </a:p>
        </p:txBody>
      </p:sp>
      <p:sp>
        <p:nvSpPr>
          <p:cNvPr id="4" name="Slide Number Placeholder 3"/>
          <p:cNvSpPr>
            <a:spLocks noGrp="1"/>
          </p:cNvSpPr>
          <p:nvPr>
            <p:ph type="sldNum" sz="quarter" idx="5"/>
          </p:nvPr>
        </p:nvSpPr>
        <p:spPr/>
        <p:txBody>
          <a:bodyPr/>
          <a:lstStyle/>
          <a:p>
            <a:fld id="{5D9C78E0-6D4C-433C-B874-E05F02756EE3}" type="slidenum">
              <a:rPr lang="en-US" smtClean="0"/>
              <a:t>32</a:t>
            </a:fld>
            <a:endParaRPr lang="en-US"/>
          </a:p>
        </p:txBody>
      </p:sp>
    </p:spTree>
    <p:extLst>
      <p:ext uri="{BB962C8B-B14F-4D97-AF65-F5344CB8AC3E}">
        <p14:creationId xmlns:p14="http://schemas.microsoft.com/office/powerpoint/2010/main" val="199924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Substate estimates for youths aged 12 to 17, young adults aged 18 to 25, and adults aged 18 or older are not available for past year heroin use in 2018-2020. Past year heroin use was extremely rare among youths aged 12 to 17 in 2018-2020; hence, substate estimates could not be produced for youths aged 12 to 17. Thus, data for the 12 to 17 and 18 to 25 age groups were combined to produce an estimate of past year heroin use among people aged 12 to 25. In this table, past year heroin use estimates are available for people aged 12 to 25 and 26 or older.</a:t>
            </a:r>
          </a:p>
          <a:p>
            <a:endParaRPr lang="en-US"/>
          </a:p>
          <a:p>
            <a:r>
              <a:rPr lang="en-US"/>
              <a:t>Notable decline in pain reliever misuse compared to 2016-2018 estimates.</a:t>
            </a:r>
          </a:p>
        </p:txBody>
      </p:sp>
      <p:sp>
        <p:nvSpPr>
          <p:cNvPr id="4" name="Slide Number Placeholder 3"/>
          <p:cNvSpPr>
            <a:spLocks noGrp="1"/>
          </p:cNvSpPr>
          <p:nvPr>
            <p:ph type="sldNum" sz="quarter" idx="5"/>
          </p:nvPr>
        </p:nvSpPr>
        <p:spPr/>
        <p:txBody>
          <a:bodyPr/>
          <a:lstStyle/>
          <a:p>
            <a:fld id="{5D9C78E0-6D4C-433C-B874-E05F02756EE3}" type="slidenum">
              <a:rPr lang="en-US" smtClean="0"/>
              <a:t>33</a:t>
            </a:fld>
            <a:endParaRPr lang="en-US"/>
          </a:p>
        </p:txBody>
      </p:sp>
    </p:spTree>
    <p:extLst>
      <p:ext uri="{BB962C8B-B14F-4D97-AF65-F5344CB8AC3E}">
        <p14:creationId xmlns:p14="http://schemas.microsoft.com/office/powerpoint/2010/main" val="2450263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Alcohol Use Disorder is defined as meeting criteria for alcohol dependence or abuse. Dependence or abuse is based on definitions found in the 4th edition of the Diagnostic and Statistical Manual of Mental Disorders (DSM-IV).</a:t>
            </a:r>
          </a:p>
          <a:p>
            <a:endParaRPr lang="en-US"/>
          </a:p>
          <a:p>
            <a:r>
              <a:rPr lang="en-US"/>
              <a:t>Substance Use Disorder is defined as meeting criteria for illicit drug or alcohol dependence or abuse. Dependence or abuse is based on definitions found in the 4th edition of the Diagnostic and Statistical Manual of Mental Disorders (DSM-IV).</a:t>
            </a:r>
          </a:p>
          <a:p>
            <a:endParaRPr lang="en-US"/>
          </a:p>
          <a:p>
            <a:r>
              <a:rPr lang="en-US"/>
              <a:t>Needing But Not Receiving Substance Use Treatment refers to respondents who are classified as needing illicit drug or alcohol treatment, but who did not receive illicit drug or alcohol treatment at a specialty facility</a:t>
            </a:r>
          </a:p>
        </p:txBody>
      </p:sp>
      <p:sp>
        <p:nvSpPr>
          <p:cNvPr id="4" name="Slide Number Placeholder 3"/>
          <p:cNvSpPr>
            <a:spLocks noGrp="1"/>
          </p:cNvSpPr>
          <p:nvPr>
            <p:ph type="sldNum" sz="quarter" idx="5"/>
          </p:nvPr>
        </p:nvSpPr>
        <p:spPr/>
        <p:txBody>
          <a:bodyPr/>
          <a:lstStyle/>
          <a:p>
            <a:fld id="{5D9C78E0-6D4C-433C-B874-E05F02756EE3}" type="slidenum">
              <a:rPr lang="en-US" smtClean="0"/>
              <a:t>34</a:t>
            </a:fld>
            <a:endParaRPr lang="en-US"/>
          </a:p>
        </p:txBody>
      </p:sp>
    </p:spTree>
    <p:extLst>
      <p:ext uri="{BB962C8B-B14F-4D97-AF65-F5344CB8AC3E}">
        <p14:creationId xmlns:p14="http://schemas.microsoft.com/office/powerpoint/2010/main" val="2436570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Major depressive episode (MDE) is defined as in the 5th edition of the Diagnostic and Statistical Manual of Mental Disorders (DSM-5), which specifies a period of at least 2 weeks when an individual experienced a depressed mood or loss of interest or pleasure in daily activities and had a majority of specified depression symptoms. </a:t>
            </a:r>
          </a:p>
        </p:txBody>
      </p:sp>
      <p:sp>
        <p:nvSpPr>
          <p:cNvPr id="4" name="Slide Number Placeholder 3"/>
          <p:cNvSpPr>
            <a:spLocks noGrp="1"/>
          </p:cNvSpPr>
          <p:nvPr>
            <p:ph type="sldNum" sz="quarter" idx="5"/>
          </p:nvPr>
        </p:nvSpPr>
        <p:spPr/>
        <p:txBody>
          <a:bodyPr/>
          <a:lstStyle/>
          <a:p>
            <a:fld id="{5D9C78E0-6D4C-433C-B874-E05F02756EE3}" type="slidenum">
              <a:rPr lang="en-US" smtClean="0"/>
              <a:t>36</a:t>
            </a:fld>
            <a:endParaRPr lang="en-US"/>
          </a:p>
        </p:txBody>
      </p:sp>
    </p:spTree>
    <p:extLst>
      <p:ext uri="{BB962C8B-B14F-4D97-AF65-F5344CB8AC3E}">
        <p14:creationId xmlns:p14="http://schemas.microsoft.com/office/powerpoint/2010/main" val="1588020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Mental Health Services are defined as having received inpatient treatment/counseling or outpatient treatment/counseling or having used prescription medication for problems with emotions, nerves, or mental health. Respondents were not to include treatment for drug or alcohol use.</a:t>
            </a:r>
          </a:p>
        </p:txBody>
      </p:sp>
      <p:sp>
        <p:nvSpPr>
          <p:cNvPr id="4" name="Slide Number Placeholder 3"/>
          <p:cNvSpPr>
            <a:spLocks noGrp="1"/>
          </p:cNvSpPr>
          <p:nvPr>
            <p:ph type="sldNum" sz="quarter" idx="5"/>
          </p:nvPr>
        </p:nvSpPr>
        <p:spPr/>
        <p:txBody>
          <a:bodyPr/>
          <a:lstStyle/>
          <a:p>
            <a:fld id="{5D9C78E0-6D4C-433C-B874-E05F02756EE3}" type="slidenum">
              <a:rPr lang="en-US" smtClean="0"/>
              <a:t>38</a:t>
            </a:fld>
            <a:endParaRPr lang="en-US"/>
          </a:p>
        </p:txBody>
      </p:sp>
    </p:spTree>
    <p:extLst>
      <p:ext uri="{BB962C8B-B14F-4D97-AF65-F5344CB8AC3E}">
        <p14:creationId xmlns:p14="http://schemas.microsoft.com/office/powerpoint/2010/main" val="21151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Crack asked separately from cocaine, 0.9% for PM use</a:t>
            </a:r>
          </a:p>
        </p:txBody>
      </p:sp>
      <p:sp>
        <p:nvSpPr>
          <p:cNvPr id="4" name="Slide Number Placeholder 3"/>
          <p:cNvSpPr>
            <a:spLocks noGrp="1"/>
          </p:cNvSpPr>
          <p:nvPr>
            <p:ph type="sldNum" sz="quarter" idx="5"/>
          </p:nvPr>
        </p:nvSpPr>
        <p:spPr/>
        <p:txBody>
          <a:bodyPr/>
          <a:lstStyle/>
          <a:p>
            <a:fld id="{5D9C78E0-6D4C-433C-B874-E05F02756EE3}" type="slidenum">
              <a:rPr lang="en-US" smtClean="0"/>
              <a:t>6</a:t>
            </a:fld>
            <a:endParaRPr lang="en-US"/>
          </a:p>
        </p:txBody>
      </p:sp>
    </p:spTree>
    <p:extLst>
      <p:ext uri="{BB962C8B-B14F-4D97-AF65-F5344CB8AC3E}">
        <p14:creationId xmlns:p14="http://schemas.microsoft.com/office/powerpoint/2010/main" val="397530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Definitions from SUBRA:</a:t>
            </a:r>
          </a:p>
          <a:p>
            <a:r>
              <a:rPr lang="en-US"/>
              <a:t>Other hallucinogens: PCP, mescaline, peyote, shrooms, psilocybin</a:t>
            </a:r>
          </a:p>
          <a:p>
            <a:r>
              <a:rPr lang="en-US"/>
              <a:t>Amphetamines or “other prescription stimulants”</a:t>
            </a:r>
          </a:p>
          <a:p>
            <a:r>
              <a:rPr lang="en-US"/>
              <a:t>Sedatives, including barbiturates- Ambien, Lunesta, sonata</a:t>
            </a:r>
          </a:p>
          <a:p>
            <a:r>
              <a:rPr lang="en-US"/>
              <a:t>Tranquilizers: Librium, valium, Xanax</a:t>
            </a:r>
          </a:p>
          <a:p>
            <a:r>
              <a:rPr lang="en-US"/>
              <a:t>Narcotics: other than heroin. Methadone, opium, morphine, codeine, Demerol, Vicodin, oxycontin, Percocet</a:t>
            </a:r>
          </a:p>
          <a:p>
            <a:r>
              <a:rPr lang="en-US"/>
              <a:t>Steroids: anabolic, without doctor </a:t>
            </a:r>
            <a:r>
              <a:rPr lang="en-US" err="1"/>
              <a:t>rx</a:t>
            </a:r>
            <a:endParaRPr lang="en-US"/>
          </a:p>
          <a:p>
            <a:r>
              <a:rPr lang="en-US"/>
              <a:t>Inhalants: glue, aerosol spray cans, other gasses or sprays for the purpose of getting high</a:t>
            </a:r>
          </a:p>
          <a:p>
            <a:r>
              <a:rPr lang="en-US"/>
              <a:t>Rohypnol: </a:t>
            </a:r>
            <a:r>
              <a:rPr lang="en-US" err="1"/>
              <a:t>rophies</a:t>
            </a:r>
            <a:r>
              <a:rPr lang="en-US"/>
              <a:t>, roofies</a:t>
            </a:r>
          </a:p>
        </p:txBody>
      </p:sp>
      <p:sp>
        <p:nvSpPr>
          <p:cNvPr id="4" name="Slide Number Placeholder 3"/>
          <p:cNvSpPr>
            <a:spLocks noGrp="1"/>
          </p:cNvSpPr>
          <p:nvPr>
            <p:ph type="sldNum" sz="quarter" idx="5"/>
          </p:nvPr>
        </p:nvSpPr>
        <p:spPr/>
        <p:txBody>
          <a:bodyPr/>
          <a:lstStyle/>
          <a:p>
            <a:fld id="{5D9C78E0-6D4C-433C-B874-E05F02756EE3}" type="slidenum">
              <a:rPr lang="en-US" smtClean="0"/>
              <a:t>7</a:t>
            </a:fld>
            <a:endParaRPr lang="en-US"/>
          </a:p>
        </p:txBody>
      </p:sp>
    </p:spTree>
    <p:extLst>
      <p:ext uri="{BB962C8B-B14F-4D97-AF65-F5344CB8AC3E}">
        <p14:creationId xmlns:p14="http://schemas.microsoft.com/office/powerpoint/2010/main" val="424830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how many occasions have you ever had any alcoholic beverages to drink… more than just a few sips… in your lifetime?</a:t>
            </a:r>
          </a:p>
        </p:txBody>
      </p:sp>
      <p:sp>
        <p:nvSpPr>
          <p:cNvPr id="4" name="Slide Number Placeholder 3"/>
          <p:cNvSpPr>
            <a:spLocks noGrp="1"/>
          </p:cNvSpPr>
          <p:nvPr>
            <p:ph type="sldNum" sz="quarter" idx="5"/>
          </p:nvPr>
        </p:nvSpPr>
        <p:spPr/>
        <p:txBody>
          <a:bodyPr/>
          <a:lstStyle/>
          <a:p>
            <a:fld id="{5D9C78E0-6D4C-433C-B874-E05F02756EE3}" type="slidenum">
              <a:rPr lang="en-US" smtClean="0"/>
              <a:t>8</a:t>
            </a:fld>
            <a:endParaRPr lang="en-US"/>
          </a:p>
        </p:txBody>
      </p:sp>
    </p:spTree>
    <p:extLst>
      <p:ext uri="{BB962C8B-B14F-4D97-AF65-F5344CB8AC3E}">
        <p14:creationId xmlns:p14="http://schemas.microsoft.com/office/powerpoint/2010/main" val="290347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how many occasion, if any, have you been drunk or intoxicated from drinking alcoholic beverages in your lifetime?”</a:t>
            </a:r>
          </a:p>
          <a:p>
            <a:r>
              <a:rPr lang="en-US"/>
              <a:t>Note, none was not a choice.</a:t>
            </a:r>
          </a:p>
        </p:txBody>
      </p:sp>
      <p:sp>
        <p:nvSpPr>
          <p:cNvPr id="4" name="Slide Number Placeholder 3"/>
          <p:cNvSpPr>
            <a:spLocks noGrp="1"/>
          </p:cNvSpPr>
          <p:nvPr>
            <p:ph type="sldNum" sz="quarter" idx="5"/>
          </p:nvPr>
        </p:nvSpPr>
        <p:spPr/>
        <p:txBody>
          <a:bodyPr/>
          <a:lstStyle/>
          <a:p>
            <a:fld id="{5D9C78E0-6D4C-433C-B874-E05F02756EE3}" type="slidenum">
              <a:rPr lang="en-US" smtClean="0"/>
              <a:t>9</a:t>
            </a:fld>
            <a:endParaRPr lang="en-US"/>
          </a:p>
        </p:txBody>
      </p:sp>
    </p:spTree>
    <p:extLst>
      <p:ext uri="{BB962C8B-B14F-4D97-AF65-F5344CB8AC3E}">
        <p14:creationId xmlns:p14="http://schemas.microsoft.com/office/powerpoint/2010/main" val="150563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 back over the past two weeks. How many times have you had 5 or more drinks in a row?”</a:t>
            </a:r>
          </a:p>
        </p:txBody>
      </p:sp>
      <p:sp>
        <p:nvSpPr>
          <p:cNvPr id="4" name="Slide Number Placeholder 3"/>
          <p:cNvSpPr>
            <a:spLocks noGrp="1"/>
          </p:cNvSpPr>
          <p:nvPr>
            <p:ph type="sldNum" sz="quarter" idx="5"/>
          </p:nvPr>
        </p:nvSpPr>
        <p:spPr/>
        <p:txBody>
          <a:bodyPr/>
          <a:lstStyle/>
          <a:p>
            <a:fld id="{5D9C78E0-6D4C-433C-B874-E05F02756EE3}" type="slidenum">
              <a:rPr lang="en-US" smtClean="0"/>
              <a:t>10</a:t>
            </a:fld>
            <a:endParaRPr lang="en-US"/>
          </a:p>
        </p:txBody>
      </p:sp>
    </p:spTree>
    <p:extLst>
      <p:ext uri="{BB962C8B-B14F-4D97-AF65-F5344CB8AC3E}">
        <p14:creationId xmlns:p14="http://schemas.microsoft.com/office/powerpoint/2010/main" val="105622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Among those who accessed</a:t>
            </a:r>
          </a:p>
        </p:txBody>
      </p:sp>
      <p:sp>
        <p:nvSpPr>
          <p:cNvPr id="4" name="Slide Number Placeholder 3"/>
          <p:cNvSpPr>
            <a:spLocks noGrp="1"/>
          </p:cNvSpPr>
          <p:nvPr>
            <p:ph type="sldNum" sz="quarter" idx="5"/>
          </p:nvPr>
        </p:nvSpPr>
        <p:spPr/>
        <p:txBody>
          <a:bodyPr/>
          <a:lstStyle/>
          <a:p>
            <a:fld id="{5D9C78E0-6D4C-433C-B874-E05F02756EE3}" type="slidenum">
              <a:rPr lang="en-US" smtClean="0"/>
              <a:t>12</a:t>
            </a:fld>
            <a:endParaRPr lang="en-US"/>
          </a:p>
        </p:txBody>
      </p:sp>
    </p:spTree>
    <p:extLst>
      <p:ext uri="{BB962C8B-B14F-4D97-AF65-F5344CB8AC3E}">
        <p14:creationId xmlns:p14="http://schemas.microsoft.com/office/powerpoint/2010/main" val="350239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for less frequently used substance, high percentage of students responded “can’t say”- likely making % reporting “difficult” lower than without that choice</a:t>
            </a:r>
          </a:p>
        </p:txBody>
      </p:sp>
      <p:sp>
        <p:nvSpPr>
          <p:cNvPr id="4" name="Slide Number Placeholder 3"/>
          <p:cNvSpPr>
            <a:spLocks noGrp="1"/>
          </p:cNvSpPr>
          <p:nvPr>
            <p:ph type="sldNum" sz="quarter" idx="5"/>
          </p:nvPr>
        </p:nvSpPr>
        <p:spPr/>
        <p:txBody>
          <a:bodyPr/>
          <a:lstStyle/>
          <a:p>
            <a:fld id="{5D9C78E0-6D4C-433C-B874-E05F02756EE3}" type="slidenum">
              <a:rPr lang="en-US" smtClean="0"/>
              <a:t>13</a:t>
            </a:fld>
            <a:endParaRPr lang="en-US"/>
          </a:p>
        </p:txBody>
      </p:sp>
    </p:spTree>
    <p:extLst>
      <p:ext uri="{BB962C8B-B14F-4D97-AF65-F5344CB8AC3E}">
        <p14:creationId xmlns:p14="http://schemas.microsoft.com/office/powerpoint/2010/main" val="409152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A79497-E2A0-47A7-AF34-1F6EF1F30C0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138706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79497-E2A0-47A7-AF34-1F6EF1F30C0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66068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79497-E2A0-47A7-AF34-1F6EF1F30C0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98921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79497-E2A0-47A7-AF34-1F6EF1F30C0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359047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A79497-E2A0-47A7-AF34-1F6EF1F30C0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422336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A79497-E2A0-47A7-AF34-1F6EF1F30C0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95848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A79497-E2A0-47A7-AF34-1F6EF1F30C03}"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169045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A79497-E2A0-47A7-AF34-1F6EF1F30C03}"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244913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79497-E2A0-47A7-AF34-1F6EF1F30C03}"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379175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A79497-E2A0-47A7-AF34-1F6EF1F30C0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398219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A79497-E2A0-47A7-AF34-1F6EF1F30C0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9EE6-DD24-4319-81F6-17029C487128}" type="slidenum">
              <a:rPr lang="en-US" smtClean="0"/>
              <a:t>‹#›</a:t>
            </a:fld>
            <a:endParaRPr lang="en-US"/>
          </a:p>
        </p:txBody>
      </p:sp>
    </p:spTree>
    <p:extLst>
      <p:ext uri="{BB962C8B-B14F-4D97-AF65-F5344CB8AC3E}">
        <p14:creationId xmlns:p14="http://schemas.microsoft.com/office/powerpoint/2010/main" val="30966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79497-E2A0-47A7-AF34-1F6EF1F30C03}" type="datetimeFigureOut">
              <a:rPr lang="en-US" smtClean="0"/>
              <a:t>4/17/2023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99EE6-DD24-4319-81F6-17029C487128}" type="slidenum">
              <a:rPr lang="en-US" smtClean="0"/>
              <a:t>‹#›</a:t>
            </a:fld>
            <a:endParaRPr lang="en-US"/>
          </a:p>
        </p:txBody>
      </p:sp>
    </p:spTree>
    <p:extLst>
      <p:ext uri="{BB962C8B-B14F-4D97-AF65-F5344CB8AC3E}">
        <p14:creationId xmlns:p14="http://schemas.microsoft.com/office/powerpoint/2010/main" val="224371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5196-7CE8-4E39-8297-9B13CF101298}"/>
              </a:ext>
            </a:extLst>
          </p:cNvPr>
          <p:cNvSpPr>
            <a:spLocks noGrp="1"/>
          </p:cNvSpPr>
          <p:nvPr>
            <p:ph type="ctrTitle"/>
          </p:nvPr>
        </p:nvSpPr>
        <p:spPr>
          <a:xfrm>
            <a:off x="1524000" y="1076082"/>
            <a:ext cx="9144000" cy="2699228"/>
          </a:xfrm>
        </p:spPr>
        <p:txBody>
          <a:bodyPr>
            <a:normAutofit fontScale="90000"/>
          </a:bodyPr>
          <a:lstStyle/>
          <a:p>
            <a:r>
              <a:rPr lang="en-US" sz="5400" b="1" dirty="0">
                <a:latin typeface="Garamond" panose="02020404030301010803" pitchFamily="18" charset="0"/>
              </a:rPr>
              <a:t/>
            </a:r>
            <a:br>
              <a:rPr lang="en-US" sz="5400" b="1" dirty="0">
                <a:latin typeface="Garamond" panose="02020404030301010803" pitchFamily="18" charset="0"/>
              </a:rPr>
            </a:br>
            <a:r>
              <a:rPr lang="en-US" sz="5400" b="1" dirty="0">
                <a:latin typeface="Garamond" panose="02020404030301010803" pitchFamily="18" charset="0"/>
              </a:rPr>
              <a:t>Tolland Substance Use and Mental Health </a:t>
            </a:r>
            <a:r>
              <a:rPr lang="en-US" sz="5400" b="1" dirty="0" smtClean="0">
                <a:latin typeface="Garamond" panose="02020404030301010803" pitchFamily="18" charset="0"/>
              </a:rPr>
              <a:t>Data</a:t>
            </a:r>
            <a:r>
              <a:rPr lang="en-US" sz="5400" b="1" dirty="0">
                <a:latin typeface="Garamond" panose="02020404030301010803" pitchFamily="18" charset="0"/>
              </a:rPr>
              <a:t/>
            </a:r>
            <a:br>
              <a:rPr lang="en-US" sz="5400" b="1" dirty="0">
                <a:latin typeface="Garamond" panose="02020404030301010803" pitchFamily="18" charset="0"/>
              </a:rPr>
            </a:br>
            <a:endParaRPr lang="en-US" sz="5400" dirty="0">
              <a:latin typeface="Garamond" panose="02020404030301010803" pitchFamily="18" charset="0"/>
            </a:endParaRPr>
          </a:p>
        </p:txBody>
      </p:sp>
      <p:grpSp>
        <p:nvGrpSpPr>
          <p:cNvPr id="4" name="Group 97">
            <a:extLst>
              <a:ext uri="{FF2B5EF4-FFF2-40B4-BE49-F238E27FC236}">
                <a16:creationId xmlns:a16="http://schemas.microsoft.com/office/drawing/2014/main" id="{81745DA6-5DEC-44E8-844B-ACBD6704E177}"/>
              </a:ext>
            </a:extLst>
          </p:cNvPr>
          <p:cNvGrpSpPr/>
          <p:nvPr/>
        </p:nvGrpSpPr>
        <p:grpSpPr>
          <a:xfrm>
            <a:off x="4233" y="5715000"/>
            <a:ext cx="12192001" cy="1676400"/>
            <a:chOff x="0" y="0"/>
            <a:chExt cx="12192000" cy="1676400"/>
          </a:xfrm>
        </p:grpSpPr>
        <p:pic>
          <p:nvPicPr>
            <p:cNvPr id="5" name="BWSC19_footer_ppt.png">
              <a:extLst>
                <a:ext uri="{FF2B5EF4-FFF2-40B4-BE49-F238E27FC236}">
                  <a16:creationId xmlns:a16="http://schemas.microsoft.com/office/drawing/2014/main" id="{C7D8DFBD-1C33-4938-A575-4F010701D510}"/>
                </a:ext>
              </a:extLst>
            </p:cNvPr>
            <p:cNvPicPr>
              <a:picLocks noChangeAspect="1"/>
            </p:cNvPicPr>
            <p:nvPr/>
          </p:nvPicPr>
          <p:blipFill>
            <a:blip r:embed="rId2"/>
            <a:srcRect t="39" b="39"/>
            <a:stretch>
              <a:fillRect/>
            </a:stretch>
          </p:blipFill>
          <p:spPr>
            <a:xfrm>
              <a:off x="0" y="0"/>
              <a:ext cx="12192000" cy="1270000"/>
            </a:xfrm>
            <a:prstGeom prst="rect">
              <a:avLst/>
            </a:prstGeom>
            <a:ln w="12700" cap="flat">
              <a:noFill/>
              <a:miter lim="400000"/>
            </a:ln>
            <a:effectLst/>
          </p:spPr>
        </p:pic>
        <p:sp>
          <p:nvSpPr>
            <p:cNvPr id="6" name="Shape 96">
              <a:extLst>
                <a:ext uri="{FF2B5EF4-FFF2-40B4-BE49-F238E27FC236}">
                  <a16:creationId xmlns:a16="http://schemas.microsoft.com/office/drawing/2014/main" id="{98382B81-A92E-4305-96BD-765A97429C58}"/>
                </a:ext>
              </a:extLst>
            </p:cNvPr>
            <p:cNvSpPr/>
            <p:nvPr/>
          </p:nvSpPr>
          <p:spPr>
            <a:xfrm>
              <a:off x="0" y="1346200"/>
              <a:ext cx="12192000" cy="330200"/>
            </a:xfrm>
            <a:prstGeom prst="rect">
              <a:avLst/>
            </a:prstGeom>
            <a:noFill/>
            <a:ln w="12700" cap="flat">
              <a:noFill/>
              <a:miter lim="400000"/>
            </a:ln>
            <a:effectLst/>
          </p:spPr>
          <p:txBody>
            <a:bodyPr wrap="square" lIns="76200" tIns="76200" rIns="76200" bIns="76200" numCol="1"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200">
                  <a:solidFill>
                    <a:srgbClr val="888888"/>
                  </a:solidFill>
                </a:defRPr>
              </a:pPr>
              <a:endParaRPr kumimoji="0" sz="1200" b="0" i="0" u="none" strike="noStrike" kern="1200" cap="none" spc="0" normalizeH="0" baseline="0" noProof="0">
                <a:ln>
                  <a:noFill/>
                </a:ln>
                <a:solidFill>
                  <a:srgbClr val="888888"/>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55590810-39F6-4BD0-A6A2-AED33D78AD12}"/>
              </a:ext>
            </a:extLst>
          </p:cNvPr>
          <p:cNvSpPr txBox="1"/>
          <p:nvPr/>
        </p:nvSpPr>
        <p:spPr>
          <a:xfrm>
            <a:off x="566057" y="4083435"/>
            <a:ext cx="11059885" cy="1323439"/>
          </a:xfrm>
          <a:prstGeom prst="rect">
            <a:avLst/>
          </a:prstGeom>
          <a:noFill/>
        </p:spPr>
        <p:txBody>
          <a:bodyPr wrap="square" lIns="91440" tIns="45720" rIns="91440" bIns="45720" rtlCol="0" anchor="t">
            <a:spAutoFit/>
          </a:bodyPr>
          <a:lstStyle/>
          <a:p>
            <a:r>
              <a:rPr lang="en-US" sz="2000" dirty="0">
                <a:latin typeface="Garamond"/>
              </a:rPr>
              <a:t>Data Compiled from: US Census, Connecticut Data Collaborative, Tolland’s 2021 Substance Use and Risk Behaviors Assessment, Youth Voices Count Data, CT Department of Emergency Services and Public Protection, CT Department of Public Health, the Connecticut Crash Data Repository</a:t>
            </a:r>
            <a:r>
              <a:rPr lang="en-US" sz="2000">
                <a:latin typeface="Garamond"/>
              </a:rPr>
              <a:t>, </a:t>
            </a:r>
            <a:r>
              <a:rPr lang="en-US" sz="2000" smtClean="0">
                <a:latin typeface="Garamond"/>
              </a:rPr>
              <a:t>and the </a:t>
            </a:r>
            <a:r>
              <a:rPr lang="en-US" sz="2000" dirty="0">
                <a:latin typeface="Garamond"/>
              </a:rPr>
              <a:t>National Survey on Drug Use and </a:t>
            </a:r>
            <a:r>
              <a:rPr lang="en-US" sz="2000" dirty="0" smtClean="0">
                <a:latin typeface="Garamond"/>
              </a:rPr>
              <a:t>Health</a:t>
            </a:r>
            <a:endParaRPr lang="en-US" sz="1400" dirty="0">
              <a:latin typeface="Garamond"/>
            </a:endParaRPr>
          </a:p>
        </p:txBody>
      </p:sp>
    </p:spTree>
    <p:extLst>
      <p:ext uri="{BB962C8B-B14F-4D97-AF65-F5344CB8AC3E}">
        <p14:creationId xmlns:p14="http://schemas.microsoft.com/office/powerpoint/2010/main" val="2251198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130D5A-1E15-16E1-C8DC-AF4C71DE9805}"/>
              </a:ext>
            </a:extLst>
          </p:cNvPr>
          <p:cNvSpPr txBox="1"/>
          <p:nvPr/>
        </p:nvSpPr>
        <p:spPr>
          <a:xfrm>
            <a:off x="1401051" y="277142"/>
            <a:ext cx="9591261" cy="584775"/>
          </a:xfrm>
          <a:prstGeom prst="rect">
            <a:avLst/>
          </a:prstGeom>
          <a:noFill/>
        </p:spPr>
        <p:txBody>
          <a:bodyPr wrap="square" rtlCol="0">
            <a:spAutoFit/>
          </a:bodyPr>
          <a:lstStyle/>
          <a:p>
            <a:pPr algn="ctr"/>
            <a:r>
              <a:rPr lang="en-US" sz="3200" b="1">
                <a:latin typeface="Garamond" panose="02020404030301010803" pitchFamily="18" charset="0"/>
              </a:rPr>
              <a:t>Past Two Weeks: Binge Drinking (5 or more drinks)</a:t>
            </a:r>
            <a:endParaRPr lang="en-US" sz="3200">
              <a:latin typeface="Garamond" panose="02020404030301010803" pitchFamily="18" charset="0"/>
            </a:endParaRPr>
          </a:p>
        </p:txBody>
      </p:sp>
      <p:sp>
        <p:nvSpPr>
          <p:cNvPr id="3" name="TextBox 2">
            <a:extLst>
              <a:ext uri="{FF2B5EF4-FFF2-40B4-BE49-F238E27FC236}">
                <a16:creationId xmlns:a16="http://schemas.microsoft.com/office/drawing/2014/main" id="{3D95E77A-12AB-0566-3F4B-4F36C94ED687}"/>
              </a:ext>
            </a:extLst>
          </p:cNvPr>
          <p:cNvSpPr txBox="1"/>
          <p:nvPr/>
        </p:nvSpPr>
        <p:spPr>
          <a:xfrm>
            <a:off x="561195" y="773427"/>
            <a:ext cx="11270974" cy="646331"/>
          </a:xfrm>
          <a:prstGeom prst="rect">
            <a:avLst/>
          </a:prstGeom>
          <a:noFill/>
        </p:spPr>
        <p:txBody>
          <a:bodyPr wrap="square" rtlCol="0">
            <a:spAutoFit/>
          </a:bodyPr>
          <a:lstStyle/>
          <a:p>
            <a:pPr algn="ctr"/>
            <a:r>
              <a:rPr lang="en-US" b="1">
                <a:latin typeface="Garamond" panose="02020404030301010803" pitchFamily="18" charset="0"/>
              </a:rPr>
              <a:t>22.6%</a:t>
            </a:r>
            <a:r>
              <a:rPr lang="en-US">
                <a:latin typeface="Garamond" panose="02020404030301010803" pitchFamily="18" charset="0"/>
              </a:rPr>
              <a:t> of youth reported ever using alcohol. </a:t>
            </a:r>
          </a:p>
          <a:p>
            <a:pPr algn="ctr"/>
            <a:r>
              <a:rPr lang="en-US">
                <a:latin typeface="Garamond" panose="02020404030301010803" pitchFamily="18" charset="0"/>
              </a:rPr>
              <a:t>The chart below shows on how many occasions, </a:t>
            </a:r>
            <a:r>
              <a:rPr lang="en-US" b="1">
                <a:latin typeface="Garamond" panose="02020404030301010803" pitchFamily="18" charset="0"/>
              </a:rPr>
              <a:t>among those who had used</a:t>
            </a:r>
            <a:r>
              <a:rPr lang="en-US">
                <a:latin typeface="Garamond" panose="02020404030301010803" pitchFamily="18" charset="0"/>
              </a:rPr>
              <a:t>, they reported being drunk or intoxicated.</a:t>
            </a:r>
          </a:p>
        </p:txBody>
      </p:sp>
      <p:graphicFrame>
        <p:nvGraphicFramePr>
          <p:cNvPr id="4" name="Chart 3">
            <a:extLst>
              <a:ext uri="{FF2B5EF4-FFF2-40B4-BE49-F238E27FC236}">
                <a16:creationId xmlns:a16="http://schemas.microsoft.com/office/drawing/2014/main" id="{DB779417-C559-734A-77A8-3E652BA8C3AD}"/>
              </a:ext>
            </a:extLst>
          </p:cNvPr>
          <p:cNvGraphicFramePr/>
          <p:nvPr>
            <p:extLst/>
          </p:nvPr>
        </p:nvGraphicFramePr>
        <p:xfrm>
          <a:off x="634082" y="1512607"/>
          <a:ext cx="10923836" cy="50682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0061520-90FE-BEF9-28DC-8C7BC1B5D8EA}"/>
              </a:ext>
            </a:extLst>
          </p:cNvPr>
          <p:cNvSpPr txBox="1"/>
          <p:nvPr/>
        </p:nvSpPr>
        <p:spPr>
          <a:xfrm>
            <a:off x="7881730" y="1997766"/>
            <a:ext cx="4109465" cy="1477328"/>
          </a:xfrm>
          <a:prstGeom prst="rect">
            <a:avLst/>
          </a:prstGeom>
          <a:solidFill>
            <a:schemeClr val="bg1">
              <a:alpha val="70000"/>
            </a:schemeClr>
          </a:solidFill>
          <a:ln>
            <a:solidFill>
              <a:srgbClr val="003FBC"/>
            </a:solidFill>
          </a:ln>
        </p:spPr>
        <p:txBody>
          <a:bodyPr wrap="square" rtlCol="0">
            <a:spAutoFit/>
          </a:bodyPr>
          <a:lstStyle/>
          <a:p>
            <a:r>
              <a:rPr lang="en-US" b="1">
                <a:latin typeface="Garamond" panose="02020404030301010803" pitchFamily="18" charset="0"/>
              </a:rPr>
              <a:t>Among those </a:t>
            </a:r>
            <a:r>
              <a:rPr lang="en-US">
                <a:latin typeface="Garamond" panose="02020404030301010803" pitchFamily="18" charset="0"/>
              </a:rPr>
              <a:t>who have ever </a:t>
            </a:r>
            <a:r>
              <a:rPr lang="en-US" b="1">
                <a:latin typeface="Garamond" panose="02020404030301010803" pitchFamily="18" charset="0"/>
              </a:rPr>
              <a:t>consumed alcohol, 31.3% </a:t>
            </a:r>
            <a:r>
              <a:rPr lang="en-US">
                <a:latin typeface="Garamond" panose="02020404030301010803" pitchFamily="18" charset="0"/>
              </a:rPr>
              <a:t>reported </a:t>
            </a:r>
            <a:r>
              <a:rPr lang="en-US" b="1">
                <a:latin typeface="Garamond" panose="02020404030301010803" pitchFamily="18" charset="0"/>
              </a:rPr>
              <a:t>binge drinking </a:t>
            </a:r>
            <a:r>
              <a:rPr lang="en-US">
                <a:latin typeface="Garamond" panose="02020404030301010803" pitchFamily="18" charset="0"/>
              </a:rPr>
              <a:t>in the past 2 weeks.</a:t>
            </a:r>
          </a:p>
          <a:p>
            <a:endParaRPr lang="en-US">
              <a:latin typeface="Garamond" panose="02020404030301010803" pitchFamily="18" charset="0"/>
            </a:endParaRPr>
          </a:p>
          <a:p>
            <a:r>
              <a:rPr lang="en-US">
                <a:latin typeface="Garamond" panose="02020404030301010803" pitchFamily="18" charset="0"/>
              </a:rPr>
              <a:t>This is about </a:t>
            </a:r>
            <a:r>
              <a:rPr lang="en-US" b="1">
                <a:latin typeface="Garamond" panose="02020404030301010803" pitchFamily="18" charset="0"/>
              </a:rPr>
              <a:t>7.2% </a:t>
            </a:r>
            <a:r>
              <a:rPr lang="en-US">
                <a:latin typeface="Garamond" panose="02020404030301010803" pitchFamily="18" charset="0"/>
              </a:rPr>
              <a:t>youth grades 8-12.</a:t>
            </a:r>
          </a:p>
        </p:txBody>
      </p:sp>
      <p:sp>
        <p:nvSpPr>
          <p:cNvPr id="8" name="TextBox 7">
            <a:extLst>
              <a:ext uri="{FF2B5EF4-FFF2-40B4-BE49-F238E27FC236}">
                <a16:creationId xmlns:a16="http://schemas.microsoft.com/office/drawing/2014/main" id="{A1EAD139-71C7-F042-0261-D62458CEA912}"/>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335249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CA535-5CA9-B353-4174-DD54817D48C2}"/>
              </a:ext>
            </a:extLst>
          </p:cNvPr>
          <p:cNvSpPr txBox="1"/>
          <p:nvPr/>
        </p:nvSpPr>
        <p:spPr>
          <a:xfrm>
            <a:off x="2156999" y="210967"/>
            <a:ext cx="7878001" cy="892552"/>
          </a:xfrm>
          <a:prstGeom prst="rect">
            <a:avLst/>
          </a:prstGeom>
          <a:noFill/>
        </p:spPr>
        <p:txBody>
          <a:bodyPr wrap="square" rtlCol="0">
            <a:spAutoFit/>
          </a:bodyPr>
          <a:lstStyle/>
          <a:p>
            <a:pPr algn="ctr"/>
            <a:r>
              <a:rPr lang="en-US" sz="3200" b="1">
                <a:latin typeface="Garamond" panose="02020404030301010803" pitchFamily="18" charset="0"/>
              </a:rPr>
              <a:t>Substances Used in Vape</a:t>
            </a:r>
          </a:p>
          <a:p>
            <a:pPr algn="ctr"/>
            <a:r>
              <a:rPr lang="en-US" sz="2000">
                <a:latin typeface="Garamond" panose="02020404030301010803" pitchFamily="18" charset="0"/>
              </a:rPr>
              <a:t>(Grades 8-12)</a:t>
            </a:r>
          </a:p>
        </p:txBody>
      </p:sp>
      <p:graphicFrame>
        <p:nvGraphicFramePr>
          <p:cNvPr id="3" name="Chart 2">
            <a:extLst>
              <a:ext uri="{FF2B5EF4-FFF2-40B4-BE49-F238E27FC236}">
                <a16:creationId xmlns:a16="http://schemas.microsoft.com/office/drawing/2014/main" id="{C06F4A7A-519B-2511-F939-612B490A8FF4}"/>
              </a:ext>
            </a:extLst>
          </p:cNvPr>
          <p:cNvGraphicFramePr/>
          <p:nvPr>
            <p:extLst/>
          </p:nvPr>
        </p:nvGraphicFramePr>
        <p:xfrm>
          <a:off x="634081" y="1103519"/>
          <a:ext cx="10923836" cy="51557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8CAE6D2-D249-C024-7DD4-EE6703107051}"/>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102895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CA535-5CA9-B353-4174-DD54817D48C2}"/>
              </a:ext>
            </a:extLst>
          </p:cNvPr>
          <p:cNvSpPr txBox="1"/>
          <p:nvPr/>
        </p:nvSpPr>
        <p:spPr>
          <a:xfrm>
            <a:off x="2156999" y="210967"/>
            <a:ext cx="7878001" cy="1200329"/>
          </a:xfrm>
          <a:prstGeom prst="rect">
            <a:avLst/>
          </a:prstGeom>
          <a:noFill/>
        </p:spPr>
        <p:txBody>
          <a:bodyPr wrap="square" rtlCol="0">
            <a:spAutoFit/>
          </a:bodyPr>
          <a:lstStyle/>
          <a:p>
            <a:pPr algn="ctr"/>
            <a:r>
              <a:rPr lang="en-US" sz="2800" b="1">
                <a:latin typeface="Garamond" panose="02020404030301010803" pitchFamily="18" charset="0"/>
              </a:rPr>
              <a:t>Sources of Substances:</a:t>
            </a:r>
            <a:br>
              <a:rPr lang="en-US" sz="2800" b="1">
                <a:latin typeface="Garamond" panose="02020404030301010803" pitchFamily="18" charset="0"/>
              </a:rPr>
            </a:br>
            <a:r>
              <a:rPr lang="en-US" sz="2400">
                <a:latin typeface="Garamond" panose="02020404030301010803" pitchFamily="18" charset="0"/>
              </a:rPr>
              <a:t>Where substances are acquired by those who accessed</a:t>
            </a:r>
          </a:p>
          <a:p>
            <a:pPr algn="ctr"/>
            <a:r>
              <a:rPr lang="en-US">
                <a:latin typeface="Garamond" panose="02020404030301010803" pitchFamily="18" charset="0"/>
              </a:rPr>
              <a:t>(Grades 8-12)</a:t>
            </a:r>
          </a:p>
        </p:txBody>
      </p:sp>
      <p:graphicFrame>
        <p:nvGraphicFramePr>
          <p:cNvPr id="9" name="Chart 8">
            <a:extLst>
              <a:ext uri="{FF2B5EF4-FFF2-40B4-BE49-F238E27FC236}">
                <a16:creationId xmlns:a16="http://schemas.microsoft.com/office/drawing/2014/main" id="{FB4C8F76-46F1-4910-A1F4-98DC610794C5}"/>
              </a:ext>
            </a:extLst>
          </p:cNvPr>
          <p:cNvGraphicFramePr>
            <a:graphicFrameLocks/>
          </p:cNvGraphicFramePr>
          <p:nvPr>
            <p:extLst/>
          </p:nvPr>
        </p:nvGraphicFramePr>
        <p:xfrm>
          <a:off x="367748" y="1422507"/>
          <a:ext cx="11808485" cy="498944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6B09A62-E2B8-981A-21E8-9B2861507B03}"/>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275702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84B1941-716C-E8E6-BD6B-85566CD5CFDB}"/>
              </a:ext>
            </a:extLst>
          </p:cNvPr>
          <p:cNvGraphicFramePr/>
          <p:nvPr/>
        </p:nvGraphicFramePr>
        <p:xfrm>
          <a:off x="320839" y="787186"/>
          <a:ext cx="11550316" cy="52836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C1642A8-DA1B-478D-6E98-5831A3DB0B88}"/>
              </a:ext>
            </a:extLst>
          </p:cNvPr>
          <p:cNvSpPr txBox="1"/>
          <p:nvPr/>
        </p:nvSpPr>
        <p:spPr>
          <a:xfrm>
            <a:off x="3386956" y="113884"/>
            <a:ext cx="5418083" cy="584775"/>
          </a:xfrm>
          <a:prstGeom prst="rect">
            <a:avLst/>
          </a:prstGeom>
          <a:noFill/>
        </p:spPr>
        <p:txBody>
          <a:bodyPr wrap="square" rtlCol="0">
            <a:spAutoFit/>
          </a:bodyPr>
          <a:lstStyle/>
          <a:p>
            <a:r>
              <a:rPr lang="en-US" sz="3200" b="1">
                <a:latin typeface="Garamond" panose="02020404030301010803" pitchFamily="18" charset="0"/>
              </a:rPr>
              <a:t>Ease of Access, Grades 8-12</a:t>
            </a:r>
          </a:p>
        </p:txBody>
      </p:sp>
      <p:sp>
        <p:nvSpPr>
          <p:cNvPr id="6" name="TextBox 5">
            <a:extLst>
              <a:ext uri="{FF2B5EF4-FFF2-40B4-BE49-F238E27FC236}">
                <a16:creationId xmlns:a16="http://schemas.microsoft.com/office/drawing/2014/main" id="{AD2AC8BF-E279-DDEC-1CC9-410811A0AC52}"/>
              </a:ext>
            </a:extLst>
          </p:cNvPr>
          <p:cNvSpPr txBox="1"/>
          <p:nvPr/>
        </p:nvSpPr>
        <p:spPr>
          <a:xfrm>
            <a:off x="2794569" y="522478"/>
            <a:ext cx="6281617" cy="369332"/>
          </a:xfrm>
          <a:prstGeom prst="rect">
            <a:avLst/>
          </a:prstGeom>
          <a:noFill/>
        </p:spPr>
        <p:txBody>
          <a:bodyPr wrap="square" rtlCol="0">
            <a:spAutoFit/>
          </a:bodyPr>
          <a:lstStyle/>
          <a:p>
            <a:pPr algn="ctr"/>
            <a:r>
              <a:rPr lang="en-US">
                <a:latin typeface="Garamond" panose="02020404030301010803" pitchFamily="18" charset="0"/>
              </a:rPr>
              <a:t>% reporting fairly difficult, very difficult, or probably impossible</a:t>
            </a:r>
          </a:p>
        </p:txBody>
      </p:sp>
      <p:sp>
        <p:nvSpPr>
          <p:cNvPr id="8" name="TextBox 7">
            <a:extLst>
              <a:ext uri="{FF2B5EF4-FFF2-40B4-BE49-F238E27FC236}">
                <a16:creationId xmlns:a16="http://schemas.microsoft.com/office/drawing/2014/main" id="{7AE37DAB-C8C5-A594-6927-08A329174FE1}"/>
              </a:ext>
            </a:extLst>
          </p:cNvPr>
          <p:cNvSpPr txBox="1"/>
          <p:nvPr/>
        </p:nvSpPr>
        <p:spPr>
          <a:xfrm>
            <a:off x="501451" y="6164074"/>
            <a:ext cx="11157564" cy="369332"/>
          </a:xfrm>
          <a:prstGeom prst="rect">
            <a:avLst/>
          </a:prstGeom>
          <a:noFill/>
        </p:spPr>
        <p:txBody>
          <a:bodyPr wrap="square" rtlCol="0">
            <a:spAutoFit/>
          </a:bodyPr>
          <a:lstStyle/>
          <a:p>
            <a:r>
              <a:rPr lang="en-US">
                <a:latin typeface="Garamond" panose="02020404030301010803" pitchFamily="18" charset="0"/>
              </a:rPr>
              <a:t>*</a:t>
            </a:r>
            <a:r>
              <a:rPr lang="en-US" b="1">
                <a:latin typeface="Garamond" panose="02020404030301010803" pitchFamily="18" charset="0"/>
              </a:rPr>
              <a:t>10.3</a:t>
            </a:r>
            <a:r>
              <a:rPr lang="en-US">
                <a:latin typeface="Garamond" panose="02020404030301010803" pitchFamily="18" charset="0"/>
              </a:rPr>
              <a:t>% of students reported someone had made an </a:t>
            </a:r>
            <a:r>
              <a:rPr lang="en-US" b="1">
                <a:latin typeface="Garamond" panose="02020404030301010803" pitchFamily="18" charset="0"/>
              </a:rPr>
              <a:t>offer at school </a:t>
            </a:r>
            <a:r>
              <a:rPr lang="en-US">
                <a:latin typeface="Garamond" panose="02020404030301010803" pitchFamily="18" charset="0"/>
              </a:rPr>
              <a:t>to sell or give them one of these substances.</a:t>
            </a:r>
          </a:p>
        </p:txBody>
      </p:sp>
      <p:sp>
        <p:nvSpPr>
          <p:cNvPr id="3" name="TextBox 2">
            <a:extLst>
              <a:ext uri="{FF2B5EF4-FFF2-40B4-BE49-F238E27FC236}">
                <a16:creationId xmlns:a16="http://schemas.microsoft.com/office/drawing/2014/main" id="{6C23543C-17F2-B47E-022F-E3EEF50CB214}"/>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266333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A6662C-3EBE-7F4D-624D-EDA5B6CFDC4A}"/>
              </a:ext>
            </a:extLst>
          </p:cNvPr>
          <p:cNvSpPr txBox="1"/>
          <p:nvPr/>
        </p:nvSpPr>
        <p:spPr>
          <a:xfrm>
            <a:off x="718532" y="194936"/>
            <a:ext cx="10754936" cy="584775"/>
          </a:xfrm>
          <a:prstGeom prst="rect">
            <a:avLst/>
          </a:prstGeom>
          <a:noFill/>
        </p:spPr>
        <p:txBody>
          <a:bodyPr wrap="square" rtlCol="0">
            <a:spAutoFit/>
          </a:bodyPr>
          <a:lstStyle/>
          <a:p>
            <a:r>
              <a:rPr lang="en-US" sz="3200" b="1">
                <a:latin typeface="Garamond" panose="02020404030301010803" pitchFamily="18" charset="0"/>
              </a:rPr>
              <a:t>Past Two Weeks: Passenger of a Driver Under the Influence</a:t>
            </a:r>
          </a:p>
        </p:txBody>
      </p:sp>
      <p:graphicFrame>
        <p:nvGraphicFramePr>
          <p:cNvPr id="7" name="Chart 6">
            <a:extLst>
              <a:ext uri="{FF2B5EF4-FFF2-40B4-BE49-F238E27FC236}">
                <a16:creationId xmlns:a16="http://schemas.microsoft.com/office/drawing/2014/main" id="{6FB65102-CD8E-C5C9-540E-F889F87BD22A}"/>
              </a:ext>
            </a:extLst>
          </p:cNvPr>
          <p:cNvGraphicFramePr/>
          <p:nvPr>
            <p:extLst/>
          </p:nvPr>
        </p:nvGraphicFramePr>
        <p:xfrm>
          <a:off x="839304" y="1053548"/>
          <a:ext cx="10634164" cy="51444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EAD48CE-48D1-862D-E05C-61D6C18C55AF}"/>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391830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4980554-CF22-41FC-8FA3-31887134A2FD}"/>
              </a:ext>
            </a:extLst>
          </p:cNvPr>
          <p:cNvGraphicFramePr/>
          <p:nvPr>
            <p:extLst/>
          </p:nvPr>
        </p:nvGraphicFramePr>
        <p:xfrm>
          <a:off x="340359" y="637674"/>
          <a:ext cx="11511280" cy="58817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174AE74-1260-428A-BF2F-80117C93D55B}"/>
              </a:ext>
            </a:extLst>
          </p:cNvPr>
          <p:cNvSpPr txBox="1"/>
          <p:nvPr/>
        </p:nvSpPr>
        <p:spPr>
          <a:xfrm>
            <a:off x="3285465" y="168709"/>
            <a:ext cx="5998771" cy="584775"/>
          </a:xfrm>
          <a:prstGeom prst="rect">
            <a:avLst/>
          </a:prstGeom>
          <a:noFill/>
        </p:spPr>
        <p:txBody>
          <a:bodyPr wrap="square" rtlCol="0">
            <a:spAutoFit/>
          </a:bodyPr>
          <a:lstStyle/>
          <a:p>
            <a:r>
              <a:rPr lang="en-US" sz="3200" b="1">
                <a:latin typeface="Garamond" panose="02020404030301010803" pitchFamily="18" charset="0"/>
              </a:rPr>
              <a:t>Perception of Risk (Grades 8-12</a:t>
            </a:r>
            <a:r>
              <a:rPr lang="en-US" sz="3200">
                <a:latin typeface="Garamond" panose="02020404030301010803" pitchFamily="18" charset="0"/>
              </a:rPr>
              <a:t>)</a:t>
            </a:r>
          </a:p>
        </p:txBody>
      </p:sp>
      <p:sp>
        <p:nvSpPr>
          <p:cNvPr id="4" name="TextBox 3">
            <a:extLst>
              <a:ext uri="{FF2B5EF4-FFF2-40B4-BE49-F238E27FC236}">
                <a16:creationId xmlns:a16="http://schemas.microsoft.com/office/drawing/2014/main" id="{738A7D49-3352-3987-726B-474A22D25431}"/>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397707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5196-7CE8-4E39-8297-9B13CF101298}"/>
              </a:ext>
            </a:extLst>
          </p:cNvPr>
          <p:cNvSpPr>
            <a:spLocks noGrp="1"/>
          </p:cNvSpPr>
          <p:nvPr>
            <p:ph type="ctrTitle"/>
          </p:nvPr>
        </p:nvSpPr>
        <p:spPr>
          <a:xfrm>
            <a:off x="1524000" y="846277"/>
            <a:ext cx="9144000" cy="1897083"/>
          </a:xfrm>
        </p:spPr>
        <p:txBody>
          <a:bodyPr>
            <a:normAutofit/>
          </a:bodyPr>
          <a:lstStyle/>
          <a:p>
            <a:r>
              <a:rPr lang="en-US" sz="5400" b="1">
                <a:latin typeface="Garamond" panose="02020404030301010803" pitchFamily="18" charset="0"/>
              </a:rPr>
              <a:t>Youth Emotional Health Indicators</a:t>
            </a:r>
            <a:endParaRPr lang="en-US" sz="5400">
              <a:latin typeface="Garamond" panose="02020404030301010803" pitchFamily="18" charset="0"/>
            </a:endParaRPr>
          </a:p>
        </p:txBody>
      </p:sp>
      <p:grpSp>
        <p:nvGrpSpPr>
          <p:cNvPr id="4" name="Group 97">
            <a:extLst>
              <a:ext uri="{FF2B5EF4-FFF2-40B4-BE49-F238E27FC236}">
                <a16:creationId xmlns:a16="http://schemas.microsoft.com/office/drawing/2014/main" id="{81745DA6-5DEC-44E8-844B-ACBD6704E177}"/>
              </a:ext>
            </a:extLst>
          </p:cNvPr>
          <p:cNvGrpSpPr/>
          <p:nvPr/>
        </p:nvGrpSpPr>
        <p:grpSpPr>
          <a:xfrm>
            <a:off x="4233" y="5715000"/>
            <a:ext cx="12192001" cy="1676400"/>
            <a:chOff x="0" y="0"/>
            <a:chExt cx="12192000" cy="1676400"/>
          </a:xfrm>
        </p:grpSpPr>
        <p:pic>
          <p:nvPicPr>
            <p:cNvPr id="5" name="BWSC19_footer_ppt.png">
              <a:extLst>
                <a:ext uri="{FF2B5EF4-FFF2-40B4-BE49-F238E27FC236}">
                  <a16:creationId xmlns:a16="http://schemas.microsoft.com/office/drawing/2014/main" id="{C7D8DFBD-1C33-4938-A575-4F010701D510}"/>
                </a:ext>
              </a:extLst>
            </p:cNvPr>
            <p:cNvPicPr>
              <a:picLocks noChangeAspect="1"/>
            </p:cNvPicPr>
            <p:nvPr/>
          </p:nvPicPr>
          <p:blipFill>
            <a:blip r:embed="rId2"/>
            <a:srcRect t="39" b="39"/>
            <a:stretch>
              <a:fillRect/>
            </a:stretch>
          </p:blipFill>
          <p:spPr>
            <a:xfrm>
              <a:off x="0" y="0"/>
              <a:ext cx="12192000" cy="1270000"/>
            </a:xfrm>
            <a:prstGeom prst="rect">
              <a:avLst/>
            </a:prstGeom>
            <a:ln w="12700" cap="flat">
              <a:noFill/>
              <a:miter lim="400000"/>
            </a:ln>
            <a:effectLst/>
          </p:spPr>
        </p:pic>
        <p:sp>
          <p:nvSpPr>
            <p:cNvPr id="6" name="Shape 96">
              <a:extLst>
                <a:ext uri="{FF2B5EF4-FFF2-40B4-BE49-F238E27FC236}">
                  <a16:creationId xmlns:a16="http://schemas.microsoft.com/office/drawing/2014/main" id="{98382B81-A92E-4305-96BD-765A97429C58}"/>
                </a:ext>
              </a:extLst>
            </p:cNvPr>
            <p:cNvSpPr/>
            <p:nvPr/>
          </p:nvSpPr>
          <p:spPr>
            <a:xfrm>
              <a:off x="0" y="1346200"/>
              <a:ext cx="12192000" cy="330200"/>
            </a:xfrm>
            <a:prstGeom prst="rect">
              <a:avLst/>
            </a:prstGeom>
            <a:noFill/>
            <a:ln w="12700" cap="flat">
              <a:noFill/>
              <a:miter lim="400000"/>
            </a:ln>
            <a:effectLst/>
          </p:spPr>
          <p:txBody>
            <a:bodyPr wrap="square" lIns="76200" tIns="76200" rIns="76200" bIns="76200" numCol="1"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200">
                  <a:solidFill>
                    <a:srgbClr val="888888"/>
                  </a:solidFill>
                </a:defRPr>
              </a:pPr>
              <a:endParaRPr kumimoji="0" sz="1200" b="0" i="0" u="none" strike="noStrike" kern="1200" cap="none" spc="0" normalizeH="0" baseline="0" noProof="0">
                <a:ln>
                  <a:noFill/>
                </a:ln>
                <a:solidFill>
                  <a:srgbClr val="888888"/>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D04AFFB0-8A75-E91E-8B3C-9A05F6DEA770}"/>
              </a:ext>
            </a:extLst>
          </p:cNvPr>
          <p:cNvSpPr txBox="1"/>
          <p:nvPr/>
        </p:nvSpPr>
        <p:spPr>
          <a:xfrm>
            <a:off x="586408" y="2819560"/>
            <a:ext cx="10754140" cy="2800767"/>
          </a:xfrm>
          <a:prstGeom prst="rect">
            <a:avLst/>
          </a:prstGeom>
          <a:solidFill>
            <a:schemeClr val="bg1">
              <a:alpha val="94000"/>
            </a:schemeClr>
          </a:solidFill>
        </p:spPr>
        <p:txBody>
          <a:bodyPr wrap="square" rtlCol="0">
            <a:spAutoFit/>
          </a:bodyPr>
          <a:lstStyle/>
          <a:p>
            <a:r>
              <a:rPr lang="en-US" sz="2400">
                <a:latin typeface="Garamond" panose="02020404030301010803" pitchFamily="18" charset="0"/>
              </a:rPr>
              <a:t>The following youth emotional health indicators come from a comparison community in Connecticut in the same District Reference Group as Tolland (DRG C). This community surveyed in spring of 2022.</a:t>
            </a:r>
          </a:p>
          <a:p>
            <a:endParaRPr lang="en-US" sz="2400">
              <a:latin typeface="Garamond" panose="02020404030301010803" pitchFamily="18" charset="0"/>
            </a:endParaRPr>
          </a:p>
          <a:p>
            <a:r>
              <a:rPr lang="en-US" sz="2000">
                <a:latin typeface="Garamond" panose="02020404030301010803" pitchFamily="18" charset="0"/>
              </a:rPr>
              <a:t>Note: DRG groupings come from the state Department of Education, and are determined based on </a:t>
            </a:r>
            <a:r>
              <a:rPr lang="en-US" sz="2000" b="1">
                <a:latin typeface="Garamond" panose="02020404030301010803" pitchFamily="18" charset="0"/>
              </a:rPr>
              <a:t>socioeconomic status </a:t>
            </a:r>
            <a:r>
              <a:rPr lang="en-US" sz="2000">
                <a:latin typeface="Garamond" panose="02020404030301010803" pitchFamily="18" charset="0"/>
              </a:rPr>
              <a:t>(median family income, parental education, parental occupation), </a:t>
            </a:r>
            <a:r>
              <a:rPr lang="en-US" sz="2000" b="1">
                <a:latin typeface="Garamond" panose="02020404030301010803" pitchFamily="18" charset="0"/>
              </a:rPr>
              <a:t>need</a:t>
            </a:r>
            <a:r>
              <a:rPr lang="en-US" sz="2000">
                <a:latin typeface="Garamond" panose="02020404030301010803" pitchFamily="18" charset="0"/>
              </a:rPr>
              <a:t> (% of children in single parent households, % of children eligible for free/reduced meals, % of children whose families speak another language at home), and enrollment </a:t>
            </a:r>
            <a:r>
              <a:rPr lang="en-US" sz="2000" b="1">
                <a:latin typeface="Garamond" panose="02020404030301010803" pitchFamily="18" charset="0"/>
              </a:rPr>
              <a:t>size</a:t>
            </a:r>
            <a:r>
              <a:rPr lang="en-US" sz="2000">
                <a:latin typeface="Garamond" panose="02020404030301010803" pitchFamily="18" charset="0"/>
              </a:rPr>
              <a:t>.</a:t>
            </a:r>
          </a:p>
        </p:txBody>
      </p:sp>
    </p:spTree>
    <p:extLst>
      <p:ext uri="{BB962C8B-B14F-4D97-AF65-F5344CB8AC3E}">
        <p14:creationId xmlns:p14="http://schemas.microsoft.com/office/powerpoint/2010/main" val="356932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608A03-C7BF-451D-85D0-1986573EA88B}"/>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45E9F9-2D89-4839-A1AD-0AA6806FAA97}"/>
              </a:ext>
            </a:extLst>
          </p:cNvPr>
          <p:cNvSpPr txBox="1"/>
          <p:nvPr/>
        </p:nvSpPr>
        <p:spPr>
          <a:xfrm>
            <a:off x="15767" y="6539011"/>
            <a:ext cx="7447402"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2022 Youth Voices Count- Comparison Connecticut Town- DRG C</a:t>
            </a:r>
          </a:p>
        </p:txBody>
      </p:sp>
      <p:sp>
        <p:nvSpPr>
          <p:cNvPr id="7" name="Arrow: Pentagon 6">
            <a:extLst>
              <a:ext uri="{FF2B5EF4-FFF2-40B4-BE49-F238E27FC236}">
                <a16:creationId xmlns:a16="http://schemas.microsoft.com/office/drawing/2014/main" id="{79092925-3836-4C50-ABDD-647B40AEB290}"/>
              </a:ext>
            </a:extLst>
          </p:cNvPr>
          <p:cNvSpPr/>
          <p:nvPr/>
        </p:nvSpPr>
        <p:spPr>
          <a:xfrm>
            <a:off x="-15766" y="223721"/>
            <a:ext cx="7579444"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6857"/>
                </a:solidFill>
                <a:latin typeface="Garamond" panose="02020404030301010803" pitchFamily="18" charset="0"/>
              </a:rPr>
              <a:t>Emotional Health</a:t>
            </a:r>
            <a:endParaRPr kumimoji="0" lang="en-US" sz="2800" b="1" u="none" strike="noStrike" kern="1200" cap="none" spc="0" normalizeH="0" baseline="0" noProof="0">
              <a:ln>
                <a:noFill/>
              </a:ln>
              <a:solidFill>
                <a:srgbClr val="006857"/>
              </a:solidFill>
              <a:effectLst/>
              <a:uLnTx/>
              <a:uFillTx/>
              <a:latin typeface="Garamond" panose="02020404030301010803" pitchFamily="18" charset="0"/>
              <a:ea typeface="+mn-ea"/>
              <a:cs typeface="+mn-cs"/>
            </a:endParaRPr>
          </a:p>
        </p:txBody>
      </p:sp>
      <p:graphicFrame>
        <p:nvGraphicFramePr>
          <p:cNvPr id="2" name="Chart 1">
            <a:extLst>
              <a:ext uri="{FF2B5EF4-FFF2-40B4-BE49-F238E27FC236}">
                <a16:creationId xmlns:a16="http://schemas.microsoft.com/office/drawing/2014/main" id="{6051DD30-1403-FC34-10DF-CA7770E43016}"/>
              </a:ext>
            </a:extLst>
          </p:cNvPr>
          <p:cNvGraphicFramePr/>
          <p:nvPr>
            <p:extLst/>
          </p:nvPr>
        </p:nvGraphicFramePr>
        <p:xfrm>
          <a:off x="491864" y="1463375"/>
          <a:ext cx="10972800" cy="504453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id="{70BBDAD9-432D-C742-8211-82EB05C35CEF}"/>
              </a:ext>
            </a:extLst>
          </p:cNvPr>
          <p:cNvSpPr>
            <a:spLocks noGrp="1"/>
          </p:cNvSpPr>
          <p:nvPr>
            <p:ph type="title"/>
          </p:nvPr>
        </p:nvSpPr>
        <p:spPr>
          <a:xfrm>
            <a:off x="832058" y="706699"/>
            <a:ext cx="10515600" cy="792287"/>
          </a:xfrm>
        </p:spPr>
        <p:txBody>
          <a:bodyPr>
            <a:normAutofit fontScale="90000"/>
          </a:bodyPr>
          <a:lstStyle/>
          <a:p>
            <a:pPr algn="ctr"/>
            <a:r>
              <a:rPr lang="en-US" sz="4000">
                <a:latin typeface="Garamond" panose="02020404030301010803" pitchFamily="18" charset="0"/>
              </a:rPr>
              <a:t>Past Year Anxiety- Comparison Community, DRG C</a:t>
            </a:r>
          </a:p>
        </p:txBody>
      </p:sp>
      <p:sp>
        <p:nvSpPr>
          <p:cNvPr id="10" name="TextBox 9">
            <a:extLst>
              <a:ext uri="{FF2B5EF4-FFF2-40B4-BE49-F238E27FC236}">
                <a16:creationId xmlns:a16="http://schemas.microsoft.com/office/drawing/2014/main" id="{9E849C14-0053-A555-542D-4A5AAE5D4AD8}"/>
              </a:ext>
            </a:extLst>
          </p:cNvPr>
          <p:cNvSpPr txBox="1"/>
          <p:nvPr/>
        </p:nvSpPr>
        <p:spPr>
          <a:xfrm>
            <a:off x="7563678" y="1981964"/>
            <a:ext cx="4373279" cy="1200329"/>
          </a:xfrm>
          <a:prstGeom prst="rect">
            <a:avLst/>
          </a:prstGeom>
          <a:solidFill>
            <a:schemeClr val="bg1">
              <a:alpha val="94000"/>
            </a:schemeClr>
          </a:solidFill>
        </p:spPr>
        <p:txBody>
          <a:bodyPr wrap="square" rtlCol="0">
            <a:spAutoFit/>
          </a:bodyPr>
          <a:lstStyle/>
          <a:p>
            <a:pPr algn="ctr"/>
            <a:r>
              <a:rPr lang="en-US" sz="2400">
                <a:latin typeface="Garamond" panose="02020404030301010803" pitchFamily="18" charset="0"/>
              </a:rPr>
              <a:t>About 32% of youth report “almost always” or “always” feeling anxious or nervous in the past year</a:t>
            </a:r>
          </a:p>
        </p:txBody>
      </p:sp>
    </p:spTree>
    <p:extLst>
      <p:ext uri="{BB962C8B-B14F-4D97-AF65-F5344CB8AC3E}">
        <p14:creationId xmlns:p14="http://schemas.microsoft.com/office/powerpoint/2010/main" val="237212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79092925-3836-4C50-ABDD-647B40AEB290}"/>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6857"/>
                </a:solidFill>
                <a:latin typeface="Garamond" panose="02020404030301010803" pitchFamily="18" charset="0"/>
              </a:rPr>
              <a:t>Emotional Health</a:t>
            </a:r>
            <a:endParaRPr kumimoji="0" lang="en-US" sz="2800" b="1" u="none" strike="noStrike" kern="1200" cap="none" spc="0" normalizeH="0" baseline="0" noProof="0">
              <a:ln>
                <a:noFill/>
              </a:ln>
              <a:solidFill>
                <a:srgbClr val="006857"/>
              </a:solidFill>
              <a:effectLst/>
              <a:uLnTx/>
              <a:uFillTx/>
              <a:latin typeface="Garamond" panose="02020404030301010803" pitchFamily="18" charset="0"/>
              <a:ea typeface="+mn-ea"/>
              <a:cs typeface="+mn-cs"/>
            </a:endParaRPr>
          </a:p>
        </p:txBody>
      </p:sp>
      <p:sp>
        <p:nvSpPr>
          <p:cNvPr id="2" name="Title 3">
            <a:extLst>
              <a:ext uri="{FF2B5EF4-FFF2-40B4-BE49-F238E27FC236}">
                <a16:creationId xmlns:a16="http://schemas.microsoft.com/office/drawing/2014/main" id="{F41499FD-F2B2-E3C2-7203-6745950C1784}"/>
              </a:ext>
            </a:extLst>
          </p:cNvPr>
          <p:cNvSpPr txBox="1">
            <a:spLocks/>
          </p:cNvSpPr>
          <p:nvPr/>
        </p:nvSpPr>
        <p:spPr>
          <a:xfrm>
            <a:off x="832058" y="905616"/>
            <a:ext cx="10515600" cy="792287"/>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latin typeface="Garamond" panose="02020404030301010803" pitchFamily="18" charset="0"/>
              </a:rPr>
              <a:t>Sources of Stress - Comparison Community, DRG C</a:t>
            </a:r>
          </a:p>
        </p:txBody>
      </p:sp>
      <p:graphicFrame>
        <p:nvGraphicFramePr>
          <p:cNvPr id="9" name="Chart 8">
            <a:extLst>
              <a:ext uri="{FF2B5EF4-FFF2-40B4-BE49-F238E27FC236}">
                <a16:creationId xmlns:a16="http://schemas.microsoft.com/office/drawing/2014/main" id="{A1052D2C-9528-5468-F362-A8AAE6B4B922}"/>
              </a:ext>
            </a:extLst>
          </p:cNvPr>
          <p:cNvGraphicFramePr/>
          <p:nvPr>
            <p:extLst/>
          </p:nvPr>
        </p:nvGraphicFramePr>
        <p:xfrm>
          <a:off x="510208" y="1490869"/>
          <a:ext cx="10972800" cy="491351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69DD5B0A-629D-3880-E28F-C268C4E2BB99}"/>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F060F0-45C8-BAE3-F011-ED740BE8E578}"/>
              </a:ext>
            </a:extLst>
          </p:cNvPr>
          <p:cNvSpPr txBox="1"/>
          <p:nvPr/>
        </p:nvSpPr>
        <p:spPr>
          <a:xfrm>
            <a:off x="15767" y="6539011"/>
            <a:ext cx="7447402"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2022 Youth Voices Count- Comparison Connecticut Town- DRG C</a:t>
            </a:r>
          </a:p>
        </p:txBody>
      </p:sp>
    </p:spTree>
    <p:extLst>
      <p:ext uri="{BB962C8B-B14F-4D97-AF65-F5344CB8AC3E}">
        <p14:creationId xmlns:p14="http://schemas.microsoft.com/office/powerpoint/2010/main" val="207776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946730C-BD4D-499C-B8F8-4877650A87F6}"/>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6857"/>
                </a:solidFill>
                <a:latin typeface="Garamond" panose="02020404030301010803" pitchFamily="18" charset="0"/>
              </a:rPr>
              <a:t>Emotional Health</a:t>
            </a:r>
            <a:endParaRPr kumimoji="0" lang="en-US" sz="2800" b="1" u="none" strike="noStrike" kern="1200" cap="none" spc="0" normalizeH="0" baseline="0" noProof="0">
              <a:ln>
                <a:noFill/>
              </a:ln>
              <a:solidFill>
                <a:srgbClr val="006857"/>
              </a:solidFill>
              <a:effectLst/>
              <a:uLnTx/>
              <a:uFillTx/>
              <a:latin typeface="Garamond" panose="02020404030301010803" pitchFamily="18" charset="0"/>
              <a:ea typeface="+mn-ea"/>
              <a:cs typeface="+mn-cs"/>
            </a:endParaRPr>
          </a:p>
        </p:txBody>
      </p:sp>
      <p:graphicFrame>
        <p:nvGraphicFramePr>
          <p:cNvPr id="7" name="Chart 6">
            <a:extLst>
              <a:ext uri="{FF2B5EF4-FFF2-40B4-BE49-F238E27FC236}">
                <a16:creationId xmlns:a16="http://schemas.microsoft.com/office/drawing/2014/main" id="{C291B362-250A-2B3C-7E5B-F4FD08CC6B50}"/>
              </a:ext>
            </a:extLst>
          </p:cNvPr>
          <p:cNvGraphicFramePr/>
          <p:nvPr>
            <p:extLst/>
          </p:nvPr>
        </p:nvGraphicFramePr>
        <p:xfrm>
          <a:off x="436269" y="1480930"/>
          <a:ext cx="11307175" cy="50165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3">
            <a:extLst>
              <a:ext uri="{FF2B5EF4-FFF2-40B4-BE49-F238E27FC236}">
                <a16:creationId xmlns:a16="http://schemas.microsoft.com/office/drawing/2014/main" id="{3CD93375-E368-155B-EC18-D4C9DA4906EA}"/>
              </a:ext>
            </a:extLst>
          </p:cNvPr>
          <p:cNvSpPr txBox="1">
            <a:spLocks/>
          </p:cNvSpPr>
          <p:nvPr/>
        </p:nvSpPr>
        <p:spPr>
          <a:xfrm>
            <a:off x="545600" y="782199"/>
            <a:ext cx="11088515" cy="11008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latin typeface="Garamond" panose="02020404030301010803" pitchFamily="18" charset="0"/>
              </a:rPr>
              <a:t>Other Emotional Health Indicators</a:t>
            </a:r>
          </a:p>
          <a:p>
            <a:pPr algn="ctr"/>
            <a:r>
              <a:rPr lang="en-US" sz="3600">
                <a:latin typeface="Garamond" panose="02020404030301010803" pitchFamily="18" charset="0"/>
              </a:rPr>
              <a:t>% Responding “Yes” – Comparison Community, DRG C</a:t>
            </a:r>
          </a:p>
        </p:txBody>
      </p:sp>
      <p:sp>
        <p:nvSpPr>
          <p:cNvPr id="3" name="Rectangle 2">
            <a:extLst>
              <a:ext uri="{FF2B5EF4-FFF2-40B4-BE49-F238E27FC236}">
                <a16:creationId xmlns:a16="http://schemas.microsoft.com/office/drawing/2014/main" id="{E3428760-AEC7-6219-487C-277018E136BF}"/>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1644AF-19D9-AE36-5A83-8FA8BE2B6ECD}"/>
              </a:ext>
            </a:extLst>
          </p:cNvPr>
          <p:cNvSpPr txBox="1"/>
          <p:nvPr/>
        </p:nvSpPr>
        <p:spPr>
          <a:xfrm>
            <a:off x="15767" y="6539011"/>
            <a:ext cx="7447402"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2022 Youth Voices Count- Comparison Connecticut Town- DRG C</a:t>
            </a:r>
          </a:p>
        </p:txBody>
      </p:sp>
    </p:spTree>
    <p:extLst>
      <p:ext uri="{BB962C8B-B14F-4D97-AF65-F5344CB8AC3E}">
        <p14:creationId xmlns:p14="http://schemas.microsoft.com/office/powerpoint/2010/main" val="51924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3B2D4E-BA7F-5660-381F-6802037C7CA0}"/>
              </a:ext>
            </a:extLst>
          </p:cNvPr>
          <p:cNvPicPr>
            <a:picLocks noChangeAspect="1"/>
          </p:cNvPicPr>
          <p:nvPr/>
        </p:nvPicPr>
        <p:blipFill>
          <a:blip r:embed="rId2"/>
          <a:stretch>
            <a:fillRect/>
          </a:stretch>
        </p:blipFill>
        <p:spPr>
          <a:xfrm>
            <a:off x="192767" y="11212"/>
            <a:ext cx="3747637" cy="2580759"/>
          </a:xfrm>
          <a:prstGeom prst="rect">
            <a:avLst/>
          </a:prstGeom>
        </p:spPr>
      </p:pic>
      <p:graphicFrame>
        <p:nvGraphicFramePr>
          <p:cNvPr id="5" name="Chart 4">
            <a:extLst>
              <a:ext uri="{FF2B5EF4-FFF2-40B4-BE49-F238E27FC236}">
                <a16:creationId xmlns:a16="http://schemas.microsoft.com/office/drawing/2014/main" id="{CEA760CA-A324-4D2C-BE9C-953F63F45ACF}"/>
              </a:ext>
            </a:extLst>
          </p:cNvPr>
          <p:cNvGraphicFramePr>
            <a:graphicFrameLocks/>
          </p:cNvGraphicFramePr>
          <p:nvPr>
            <p:extLst/>
          </p:nvPr>
        </p:nvGraphicFramePr>
        <p:xfrm>
          <a:off x="15767" y="2165684"/>
          <a:ext cx="5905527" cy="4270018"/>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Pentagon 6">
            <a:extLst>
              <a:ext uri="{FF2B5EF4-FFF2-40B4-BE49-F238E27FC236}">
                <a16:creationId xmlns:a16="http://schemas.microsoft.com/office/drawing/2014/main" id="{11D9E697-C28E-457C-AB3A-7FB67A0F7FF2}"/>
              </a:ext>
            </a:extLst>
          </p:cNvPr>
          <p:cNvSpPr/>
          <p:nvPr/>
        </p:nvSpPr>
        <p:spPr>
          <a:xfrm>
            <a:off x="-15766" y="664355"/>
            <a:ext cx="4534503"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97DC"/>
                </a:solidFill>
                <a:effectLst/>
                <a:uLnTx/>
                <a:uFillTx/>
                <a:latin typeface="Garamond" panose="02020404030301010803" pitchFamily="18" charset="0"/>
                <a:ea typeface="+mn-ea"/>
                <a:cs typeface="+mn-cs"/>
              </a:rPr>
              <a:t>Tolland</a:t>
            </a:r>
          </a:p>
        </p:txBody>
      </p:sp>
      <p:sp>
        <p:nvSpPr>
          <p:cNvPr id="8" name="TextBox 7">
            <a:extLst>
              <a:ext uri="{FF2B5EF4-FFF2-40B4-BE49-F238E27FC236}">
                <a16:creationId xmlns:a16="http://schemas.microsoft.com/office/drawing/2014/main" id="{BBCB0C3A-4FF1-4707-A456-DDCE7482CFCD}"/>
              </a:ext>
            </a:extLst>
          </p:cNvPr>
          <p:cNvSpPr txBox="1"/>
          <p:nvPr/>
        </p:nvSpPr>
        <p:spPr>
          <a:xfrm>
            <a:off x="6771043" y="197424"/>
            <a:ext cx="3546253" cy="584775"/>
          </a:xfrm>
          <a:prstGeom prst="rect">
            <a:avLst/>
          </a:prstGeom>
          <a:noFill/>
        </p:spPr>
        <p:txBody>
          <a:bodyPr wrap="square" rtlCol="0">
            <a:spAutoFit/>
          </a:bodyPr>
          <a:lstStyle/>
          <a:p>
            <a:r>
              <a:rPr lang="en-US" sz="3200" b="1">
                <a:latin typeface="Garamond" panose="02020404030301010803" pitchFamily="18" charset="0"/>
              </a:rPr>
              <a:t>Population: 14,713</a:t>
            </a:r>
            <a:endParaRPr lang="en-US" sz="3200">
              <a:latin typeface="Garamond" panose="02020404030301010803" pitchFamily="18" charset="0"/>
            </a:endParaRPr>
          </a:p>
        </p:txBody>
      </p:sp>
      <p:graphicFrame>
        <p:nvGraphicFramePr>
          <p:cNvPr id="15" name="Chart 14">
            <a:extLst>
              <a:ext uri="{FF2B5EF4-FFF2-40B4-BE49-F238E27FC236}">
                <a16:creationId xmlns:a16="http://schemas.microsoft.com/office/drawing/2014/main" id="{08C0DEE7-A7E1-4E58-89AF-B9E3DA46D5D7}"/>
              </a:ext>
            </a:extLst>
          </p:cNvPr>
          <p:cNvGraphicFramePr/>
          <p:nvPr>
            <p:extLst/>
          </p:nvPr>
        </p:nvGraphicFramePr>
        <p:xfrm>
          <a:off x="5452946" y="863300"/>
          <a:ext cx="6739054" cy="3557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8">
            <a:extLst>
              <a:ext uri="{FF2B5EF4-FFF2-40B4-BE49-F238E27FC236}">
                <a16:creationId xmlns:a16="http://schemas.microsoft.com/office/drawing/2014/main" id="{7B6828F3-48D2-483F-B60B-7FA5A8C23A7C}"/>
              </a:ext>
            </a:extLst>
          </p:cNvPr>
          <p:cNvGraphicFramePr>
            <a:graphicFrameLocks noGrp="1"/>
          </p:cNvGraphicFramePr>
          <p:nvPr>
            <p:extLst/>
          </p:nvPr>
        </p:nvGraphicFramePr>
        <p:xfrm>
          <a:off x="6359167" y="4512846"/>
          <a:ext cx="5394960" cy="1854200"/>
        </p:xfrm>
        <a:graphic>
          <a:graphicData uri="http://schemas.openxmlformats.org/drawingml/2006/table">
            <a:tbl>
              <a:tblPr firstRow="1" bandRow="1">
                <a:tableStyleId>{5940675A-B579-460E-94D1-54222C63F5DA}</a:tableStyleId>
              </a:tblPr>
              <a:tblGrid>
                <a:gridCol w="2844418">
                  <a:extLst>
                    <a:ext uri="{9D8B030D-6E8A-4147-A177-3AD203B41FA5}">
                      <a16:colId xmlns:a16="http://schemas.microsoft.com/office/drawing/2014/main" val="3509263863"/>
                    </a:ext>
                  </a:extLst>
                </a:gridCol>
                <a:gridCol w="1213360">
                  <a:extLst>
                    <a:ext uri="{9D8B030D-6E8A-4147-A177-3AD203B41FA5}">
                      <a16:colId xmlns:a16="http://schemas.microsoft.com/office/drawing/2014/main" val="4254901885"/>
                    </a:ext>
                  </a:extLst>
                </a:gridCol>
                <a:gridCol w="1337182">
                  <a:extLst>
                    <a:ext uri="{9D8B030D-6E8A-4147-A177-3AD203B41FA5}">
                      <a16:colId xmlns:a16="http://schemas.microsoft.com/office/drawing/2014/main" val="1758989003"/>
                    </a:ext>
                  </a:extLst>
                </a:gridCol>
              </a:tblGrid>
              <a:tr h="370840">
                <a:tc>
                  <a:txBody>
                    <a:bodyPr/>
                    <a:lstStyle/>
                    <a:p>
                      <a:endParaRPr lang="en-US">
                        <a:latin typeface="Garamond" panose="02020404030301010803"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rgbClr val="0097DC"/>
                          </a:solidFill>
                          <a:latin typeface="Garamond" panose="02020404030301010803" pitchFamily="18" charset="0"/>
                        </a:rPr>
                        <a:t>Tolland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chemeClr val="bg1">
                              <a:lumMod val="50000"/>
                            </a:schemeClr>
                          </a:solidFill>
                          <a:latin typeface="Garamond" panose="02020404030301010803" pitchFamily="18" charset="0"/>
                        </a:rPr>
                        <a:t>Connecticut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0899599"/>
                  </a:ext>
                </a:extLst>
              </a:tr>
              <a:tr h="370840">
                <a:tc>
                  <a:txBody>
                    <a:bodyPr/>
                    <a:lstStyle/>
                    <a:p>
                      <a:r>
                        <a:rPr lang="en-US">
                          <a:latin typeface="Garamond" panose="02020404030301010803" pitchFamily="18" charset="0"/>
                        </a:rPr>
                        <a:t>Number of Households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rgbClr val="0097DC"/>
                          </a:solidFill>
                          <a:latin typeface="Garamond" panose="02020404030301010803" pitchFamily="18" charset="0"/>
                        </a:rPr>
                        <a:t>5,252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chemeClr val="bg1">
                              <a:lumMod val="50000"/>
                            </a:schemeClr>
                          </a:solidFill>
                          <a:latin typeface="Garamond" panose="02020404030301010803" pitchFamily="18" charset="0"/>
                        </a:rPr>
                        <a:t>1,370,746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32618030"/>
                  </a:ext>
                </a:extLst>
              </a:tr>
              <a:tr h="370840">
                <a:tc>
                  <a:txBody>
                    <a:bodyPr/>
                    <a:lstStyle/>
                    <a:p>
                      <a:r>
                        <a:rPr lang="en-US">
                          <a:latin typeface="Garamond" panose="02020404030301010803" pitchFamily="18" charset="0"/>
                        </a:rPr>
                        <a:t>Median 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rgbClr val="0097DC"/>
                          </a:solidFill>
                          <a:latin typeface="Garamond" panose="02020404030301010803" pitchFamily="18" charset="0"/>
                        </a:rPr>
                        <a:t>43.4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chemeClr val="bg1">
                              <a:lumMod val="50000"/>
                            </a:schemeClr>
                          </a:solidFill>
                          <a:latin typeface="Garamond" panose="02020404030301010803" pitchFamily="18" charset="0"/>
                        </a:rPr>
                        <a:t>41.0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5883697"/>
                  </a:ext>
                </a:extLst>
              </a:tr>
              <a:tr h="370840">
                <a:tc>
                  <a:txBody>
                    <a:bodyPr/>
                    <a:lstStyle/>
                    <a:p>
                      <a:r>
                        <a:rPr lang="en-US">
                          <a:latin typeface="Garamond" panose="02020404030301010803" pitchFamily="18" charset="0"/>
                        </a:rPr>
                        <a:t>Median Household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rgbClr val="0097DC"/>
                          </a:solidFill>
                          <a:latin typeface="Garamond" panose="02020404030301010803" pitchFamily="18" charset="0"/>
                        </a:rPr>
                        <a:t>$118,194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chemeClr val="bg1">
                              <a:lumMod val="50000"/>
                            </a:schemeClr>
                          </a:solidFill>
                          <a:latin typeface="Garamond" panose="02020404030301010803" pitchFamily="18" charset="0"/>
                        </a:rPr>
                        <a:t>$78,444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833951"/>
                  </a:ext>
                </a:extLst>
              </a:tr>
              <a:tr h="370840">
                <a:tc>
                  <a:txBody>
                    <a:bodyPr/>
                    <a:lstStyle/>
                    <a:p>
                      <a:r>
                        <a:rPr lang="en-US">
                          <a:latin typeface="Garamond" panose="02020404030301010803" pitchFamily="18" charset="0"/>
                        </a:rPr>
                        <a:t>Poverty Rate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rgbClr val="0097DC"/>
                          </a:solidFill>
                          <a:latin typeface="Garamond" panose="02020404030301010803"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chemeClr val="bg1">
                              <a:lumMod val="50000"/>
                            </a:schemeClr>
                          </a:solidFill>
                          <a:latin typeface="Garamond" panose="02020404030301010803" pitchFamily="18"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08117194"/>
                  </a:ext>
                </a:extLst>
              </a:tr>
            </a:tbl>
          </a:graphicData>
        </a:graphic>
      </p:graphicFrame>
      <p:sp>
        <p:nvSpPr>
          <p:cNvPr id="17" name="Rectangle 16">
            <a:extLst>
              <a:ext uri="{FF2B5EF4-FFF2-40B4-BE49-F238E27FC236}">
                <a16:creationId xmlns:a16="http://schemas.microsoft.com/office/drawing/2014/main" id="{30AA50D8-C023-4411-8096-69B4809DECD2}"/>
              </a:ext>
            </a:extLst>
          </p:cNvPr>
          <p:cNvSpPr/>
          <p:nvPr/>
        </p:nvSpPr>
        <p:spPr>
          <a:xfrm>
            <a:off x="-15766"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5E2609A-10A6-43D7-BC0F-7197F1E64276}"/>
              </a:ext>
            </a:extLst>
          </p:cNvPr>
          <p:cNvSpPr txBox="1"/>
          <p:nvPr/>
        </p:nvSpPr>
        <p:spPr>
          <a:xfrm>
            <a:off x="15766" y="6539011"/>
            <a:ext cx="8812547"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Sources: 2020 Census, 2019 American Community Survey 5-year estimates, CT Data Town Profiles 2021</a:t>
            </a:r>
          </a:p>
        </p:txBody>
      </p:sp>
    </p:spTree>
    <p:extLst>
      <p:ext uri="{BB962C8B-B14F-4D97-AF65-F5344CB8AC3E}">
        <p14:creationId xmlns:p14="http://schemas.microsoft.com/office/powerpoint/2010/main" val="146516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946730C-BD4D-499C-B8F8-4877650A87F6}"/>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6857"/>
                </a:solidFill>
                <a:latin typeface="Garamond" panose="02020404030301010803" pitchFamily="18" charset="0"/>
              </a:rPr>
              <a:t>Emotional Health</a:t>
            </a:r>
            <a:endParaRPr kumimoji="0" lang="en-US" sz="2800" b="1" u="none" strike="noStrike" kern="1200" cap="none" spc="0" normalizeH="0" baseline="0" noProof="0">
              <a:ln>
                <a:noFill/>
              </a:ln>
              <a:solidFill>
                <a:srgbClr val="006857"/>
              </a:solidFill>
              <a:effectLst/>
              <a:uLnTx/>
              <a:uFillTx/>
              <a:latin typeface="Garamond" panose="02020404030301010803" pitchFamily="18" charset="0"/>
              <a:ea typeface="+mn-ea"/>
              <a:cs typeface="+mn-cs"/>
            </a:endParaRPr>
          </a:p>
        </p:txBody>
      </p:sp>
      <p:sp>
        <p:nvSpPr>
          <p:cNvPr id="2" name="Title 3">
            <a:extLst>
              <a:ext uri="{FF2B5EF4-FFF2-40B4-BE49-F238E27FC236}">
                <a16:creationId xmlns:a16="http://schemas.microsoft.com/office/drawing/2014/main" id="{BC71A862-A98A-7911-1B1D-8CD5A720EF76}"/>
              </a:ext>
            </a:extLst>
          </p:cNvPr>
          <p:cNvSpPr txBox="1">
            <a:spLocks/>
          </p:cNvSpPr>
          <p:nvPr/>
        </p:nvSpPr>
        <p:spPr>
          <a:xfrm>
            <a:off x="936701" y="921347"/>
            <a:ext cx="10515600" cy="7922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latin typeface="Garamond" panose="02020404030301010803" pitchFamily="18" charset="0"/>
              </a:rPr>
              <a:t>Comfort Seeking Help by Source</a:t>
            </a:r>
          </a:p>
          <a:p>
            <a:pPr algn="ctr"/>
            <a:r>
              <a:rPr lang="en-US" sz="4000">
                <a:latin typeface="Garamond" panose="02020404030301010803" pitchFamily="18" charset="0"/>
              </a:rPr>
              <a:t>Comparison Community, DRG C</a:t>
            </a:r>
          </a:p>
        </p:txBody>
      </p:sp>
      <p:graphicFrame>
        <p:nvGraphicFramePr>
          <p:cNvPr id="8" name="Chart 7">
            <a:extLst>
              <a:ext uri="{FF2B5EF4-FFF2-40B4-BE49-F238E27FC236}">
                <a16:creationId xmlns:a16="http://schemas.microsoft.com/office/drawing/2014/main" id="{FD5CA5A1-3D00-9264-0299-2327503C4057}"/>
              </a:ext>
            </a:extLst>
          </p:cNvPr>
          <p:cNvGraphicFramePr/>
          <p:nvPr>
            <p:extLst/>
          </p:nvPr>
        </p:nvGraphicFramePr>
        <p:xfrm>
          <a:off x="479501" y="1494804"/>
          <a:ext cx="10972800" cy="507685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526052A-E8B6-0B9E-8F08-D2E4144B659C}"/>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7DB60D-F132-C00A-A337-5D3BBB239FB7}"/>
              </a:ext>
            </a:extLst>
          </p:cNvPr>
          <p:cNvSpPr txBox="1"/>
          <p:nvPr/>
        </p:nvSpPr>
        <p:spPr>
          <a:xfrm>
            <a:off x="15767" y="6539011"/>
            <a:ext cx="7447402"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2022 Youth Voices Count- Comparison Connecticut Town- DRG C</a:t>
            </a:r>
          </a:p>
        </p:txBody>
      </p:sp>
    </p:spTree>
    <p:extLst>
      <p:ext uri="{BB962C8B-B14F-4D97-AF65-F5344CB8AC3E}">
        <p14:creationId xmlns:p14="http://schemas.microsoft.com/office/powerpoint/2010/main" val="3556679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946730C-BD4D-499C-B8F8-4877650A87F6}"/>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6857"/>
                </a:solidFill>
                <a:latin typeface="Garamond" panose="02020404030301010803" pitchFamily="18" charset="0"/>
              </a:rPr>
              <a:t>Emotional Health</a:t>
            </a:r>
            <a:endParaRPr kumimoji="0" lang="en-US" sz="2800" b="1" u="none" strike="noStrike" kern="1200" cap="none" spc="0" normalizeH="0" baseline="0" noProof="0">
              <a:ln>
                <a:noFill/>
              </a:ln>
              <a:solidFill>
                <a:srgbClr val="006857"/>
              </a:solidFill>
              <a:effectLst/>
              <a:uLnTx/>
              <a:uFillTx/>
              <a:latin typeface="Garamond" panose="02020404030301010803" pitchFamily="18" charset="0"/>
              <a:ea typeface="+mn-ea"/>
              <a:cs typeface="+mn-cs"/>
            </a:endParaRPr>
          </a:p>
        </p:txBody>
      </p:sp>
      <p:sp>
        <p:nvSpPr>
          <p:cNvPr id="3" name="Title 3">
            <a:extLst>
              <a:ext uri="{FF2B5EF4-FFF2-40B4-BE49-F238E27FC236}">
                <a16:creationId xmlns:a16="http://schemas.microsoft.com/office/drawing/2014/main" id="{3CCE909D-714D-ECD5-625A-2A0A4326E192}"/>
              </a:ext>
            </a:extLst>
          </p:cNvPr>
          <p:cNvSpPr txBox="1">
            <a:spLocks/>
          </p:cNvSpPr>
          <p:nvPr/>
        </p:nvSpPr>
        <p:spPr>
          <a:xfrm>
            <a:off x="832058" y="903559"/>
            <a:ext cx="10515600" cy="79228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latin typeface="Garamond" panose="02020404030301010803" pitchFamily="18" charset="0"/>
              </a:rPr>
              <a:t>Perception of Having a Trusted Adult and Feelings of Safety</a:t>
            </a:r>
          </a:p>
          <a:p>
            <a:pPr algn="ctr"/>
            <a:r>
              <a:rPr lang="en-US" sz="4000">
                <a:latin typeface="Garamond" panose="02020404030301010803" pitchFamily="18" charset="0"/>
              </a:rPr>
              <a:t>Comparison Community- DRG C</a:t>
            </a:r>
          </a:p>
        </p:txBody>
      </p:sp>
      <p:graphicFrame>
        <p:nvGraphicFramePr>
          <p:cNvPr id="7" name="Chart 6">
            <a:extLst>
              <a:ext uri="{FF2B5EF4-FFF2-40B4-BE49-F238E27FC236}">
                <a16:creationId xmlns:a16="http://schemas.microsoft.com/office/drawing/2014/main" id="{8313D63B-AC36-1F86-C97A-0457A7109316}"/>
              </a:ext>
            </a:extLst>
          </p:cNvPr>
          <p:cNvGraphicFramePr/>
          <p:nvPr>
            <p:extLst/>
          </p:nvPr>
        </p:nvGraphicFramePr>
        <p:xfrm>
          <a:off x="494937" y="1510747"/>
          <a:ext cx="10972800" cy="489569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94DA68BB-12D3-E092-4AE5-639EAF23E738}"/>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6207BB-FAA9-6C0B-DF1D-8ADB9A0243E7}"/>
              </a:ext>
            </a:extLst>
          </p:cNvPr>
          <p:cNvSpPr txBox="1"/>
          <p:nvPr/>
        </p:nvSpPr>
        <p:spPr>
          <a:xfrm>
            <a:off x="15767" y="6539011"/>
            <a:ext cx="7447402"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2022 Youth Voices Count- Comparison Connecticut Town- DRG C</a:t>
            </a:r>
          </a:p>
        </p:txBody>
      </p:sp>
    </p:spTree>
    <p:extLst>
      <p:ext uri="{BB962C8B-B14F-4D97-AF65-F5344CB8AC3E}">
        <p14:creationId xmlns:p14="http://schemas.microsoft.com/office/powerpoint/2010/main" val="428185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5196-7CE8-4E39-8297-9B13CF101298}"/>
              </a:ext>
            </a:extLst>
          </p:cNvPr>
          <p:cNvSpPr>
            <a:spLocks noGrp="1"/>
          </p:cNvSpPr>
          <p:nvPr>
            <p:ph type="ctrTitle"/>
          </p:nvPr>
        </p:nvSpPr>
        <p:spPr>
          <a:xfrm>
            <a:off x="1524000" y="1631469"/>
            <a:ext cx="9144000" cy="1897083"/>
          </a:xfrm>
        </p:spPr>
        <p:txBody>
          <a:bodyPr>
            <a:normAutofit/>
          </a:bodyPr>
          <a:lstStyle/>
          <a:p>
            <a:r>
              <a:rPr lang="en-US" sz="5400" b="1">
                <a:latin typeface="Garamond" panose="02020404030301010803" pitchFamily="18" charset="0"/>
              </a:rPr>
              <a:t>Arrest and Crash Data </a:t>
            </a:r>
            <a:br>
              <a:rPr lang="en-US" sz="5400" b="1">
                <a:latin typeface="Garamond" panose="02020404030301010803" pitchFamily="18" charset="0"/>
              </a:rPr>
            </a:br>
            <a:r>
              <a:rPr lang="en-US" sz="5400" b="1">
                <a:latin typeface="Garamond" panose="02020404030301010803" pitchFamily="18" charset="0"/>
              </a:rPr>
              <a:t>(All Ages)</a:t>
            </a:r>
            <a:endParaRPr lang="en-US" sz="5400">
              <a:latin typeface="Garamond" panose="02020404030301010803" pitchFamily="18" charset="0"/>
            </a:endParaRPr>
          </a:p>
        </p:txBody>
      </p:sp>
      <p:grpSp>
        <p:nvGrpSpPr>
          <p:cNvPr id="4" name="Group 97">
            <a:extLst>
              <a:ext uri="{FF2B5EF4-FFF2-40B4-BE49-F238E27FC236}">
                <a16:creationId xmlns:a16="http://schemas.microsoft.com/office/drawing/2014/main" id="{81745DA6-5DEC-44E8-844B-ACBD6704E177}"/>
              </a:ext>
            </a:extLst>
          </p:cNvPr>
          <p:cNvGrpSpPr/>
          <p:nvPr/>
        </p:nvGrpSpPr>
        <p:grpSpPr>
          <a:xfrm>
            <a:off x="4233" y="5715000"/>
            <a:ext cx="12192001" cy="1676400"/>
            <a:chOff x="0" y="0"/>
            <a:chExt cx="12192000" cy="1676400"/>
          </a:xfrm>
        </p:grpSpPr>
        <p:pic>
          <p:nvPicPr>
            <p:cNvPr id="5" name="BWSC19_footer_ppt.png">
              <a:extLst>
                <a:ext uri="{FF2B5EF4-FFF2-40B4-BE49-F238E27FC236}">
                  <a16:creationId xmlns:a16="http://schemas.microsoft.com/office/drawing/2014/main" id="{C7D8DFBD-1C33-4938-A575-4F010701D510}"/>
                </a:ext>
              </a:extLst>
            </p:cNvPr>
            <p:cNvPicPr>
              <a:picLocks noChangeAspect="1"/>
            </p:cNvPicPr>
            <p:nvPr/>
          </p:nvPicPr>
          <p:blipFill>
            <a:blip r:embed="rId2"/>
            <a:srcRect t="39" b="39"/>
            <a:stretch>
              <a:fillRect/>
            </a:stretch>
          </p:blipFill>
          <p:spPr>
            <a:xfrm>
              <a:off x="0" y="0"/>
              <a:ext cx="12192000" cy="1270000"/>
            </a:xfrm>
            <a:prstGeom prst="rect">
              <a:avLst/>
            </a:prstGeom>
            <a:ln w="12700" cap="flat">
              <a:noFill/>
              <a:miter lim="400000"/>
            </a:ln>
            <a:effectLst/>
          </p:spPr>
        </p:pic>
        <p:sp>
          <p:nvSpPr>
            <p:cNvPr id="6" name="Shape 96">
              <a:extLst>
                <a:ext uri="{FF2B5EF4-FFF2-40B4-BE49-F238E27FC236}">
                  <a16:creationId xmlns:a16="http://schemas.microsoft.com/office/drawing/2014/main" id="{98382B81-A92E-4305-96BD-765A97429C58}"/>
                </a:ext>
              </a:extLst>
            </p:cNvPr>
            <p:cNvSpPr/>
            <p:nvPr/>
          </p:nvSpPr>
          <p:spPr>
            <a:xfrm>
              <a:off x="0" y="1346200"/>
              <a:ext cx="12192000" cy="330200"/>
            </a:xfrm>
            <a:prstGeom prst="rect">
              <a:avLst/>
            </a:prstGeom>
            <a:noFill/>
            <a:ln w="12700" cap="flat">
              <a:noFill/>
              <a:miter lim="400000"/>
            </a:ln>
            <a:effectLst/>
          </p:spPr>
          <p:txBody>
            <a:bodyPr wrap="square" lIns="76200" tIns="76200" rIns="76200" bIns="76200" numCol="1"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200">
                  <a:solidFill>
                    <a:srgbClr val="888888"/>
                  </a:solidFill>
                </a:defRPr>
              </a:pPr>
              <a:endParaRPr kumimoji="0" sz="1200" b="0" i="0" u="none" strike="noStrike" kern="1200" cap="none" spc="0" normalizeH="0" baseline="0" noProof="0">
                <a:ln>
                  <a:noFill/>
                </a:ln>
                <a:solidFill>
                  <a:srgbClr val="888888"/>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9555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4A20499-FF7C-4B93-8E6D-48867B1F6F3A}"/>
              </a:ext>
            </a:extLst>
          </p:cNvPr>
          <p:cNvGraphicFramePr/>
          <p:nvPr>
            <p:extLst/>
          </p:nvPr>
        </p:nvGraphicFramePr>
        <p:xfrm>
          <a:off x="70648" y="782200"/>
          <a:ext cx="7970109" cy="5489392"/>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Pentagon 4">
            <a:extLst>
              <a:ext uri="{FF2B5EF4-FFF2-40B4-BE49-F238E27FC236}">
                <a16:creationId xmlns:a16="http://schemas.microsoft.com/office/drawing/2014/main" id="{37BC2D7C-9AAD-4FD3-8CE1-06BE4A7790B5}"/>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chemeClr val="bg1">
                    <a:lumMod val="50000"/>
                  </a:schemeClr>
                </a:solidFill>
                <a:latin typeface="Garamond" panose="02020404030301010803" pitchFamily="18" charset="0"/>
              </a:rPr>
              <a:t>Alcohol and Drug-Related Arrests</a:t>
            </a:r>
            <a:endParaRPr kumimoji="0" lang="en-US" sz="2800" b="1" u="none" strike="noStrike" kern="1200" cap="none" spc="0" normalizeH="0" baseline="0" noProof="0">
              <a:ln>
                <a:noFill/>
              </a:ln>
              <a:solidFill>
                <a:schemeClr val="bg1">
                  <a:lumMod val="50000"/>
                </a:schemeClr>
              </a:solidFill>
              <a:effectLst/>
              <a:uLnTx/>
              <a:uFillTx/>
              <a:latin typeface="Garamond" panose="02020404030301010803" pitchFamily="18" charset="0"/>
              <a:ea typeface="+mn-ea"/>
              <a:cs typeface="+mn-cs"/>
            </a:endParaRPr>
          </a:p>
        </p:txBody>
      </p:sp>
      <p:sp>
        <p:nvSpPr>
          <p:cNvPr id="6" name="Rectangle 5">
            <a:extLst>
              <a:ext uri="{FF2B5EF4-FFF2-40B4-BE49-F238E27FC236}">
                <a16:creationId xmlns:a16="http://schemas.microsoft.com/office/drawing/2014/main" id="{2B85C1B5-CAAB-48E3-A4F1-6D0E6668C7CE}"/>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extBox 6">
            <a:extLst>
              <a:ext uri="{FF2B5EF4-FFF2-40B4-BE49-F238E27FC236}">
                <a16:creationId xmlns:a16="http://schemas.microsoft.com/office/drawing/2014/main" id="{D384B5AB-AEDE-4912-A41D-CB95915D488B}"/>
              </a:ext>
            </a:extLst>
          </p:cNvPr>
          <p:cNvSpPr txBox="1"/>
          <p:nvPr/>
        </p:nvSpPr>
        <p:spPr>
          <a:xfrm>
            <a:off x="15766" y="6539011"/>
            <a:ext cx="10920457"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Connecticut State Department of Emergency Services and Public Protection: Uniform Crime Report- CT State Police- Tolland</a:t>
            </a:r>
          </a:p>
        </p:txBody>
      </p:sp>
      <p:sp>
        <p:nvSpPr>
          <p:cNvPr id="2" name="TextBox 1">
            <a:extLst>
              <a:ext uri="{FF2B5EF4-FFF2-40B4-BE49-F238E27FC236}">
                <a16:creationId xmlns:a16="http://schemas.microsoft.com/office/drawing/2014/main" id="{595713D5-103F-4BB7-AC9D-295989F1591C}"/>
              </a:ext>
            </a:extLst>
          </p:cNvPr>
          <p:cNvSpPr txBox="1"/>
          <p:nvPr/>
        </p:nvSpPr>
        <p:spPr>
          <a:xfrm>
            <a:off x="8127171" y="928002"/>
            <a:ext cx="3994181" cy="3939540"/>
          </a:xfrm>
          <a:prstGeom prst="rect">
            <a:avLst/>
          </a:prstGeom>
          <a:noFill/>
          <a:ln w="28575">
            <a:solidFill>
              <a:srgbClr val="006857"/>
            </a:solidFill>
          </a:ln>
        </p:spPr>
        <p:txBody>
          <a:bodyPr wrap="square" rtlCol="0">
            <a:spAutoFit/>
          </a:bodyPr>
          <a:lstStyle/>
          <a:p>
            <a:pPr algn="ctr"/>
            <a:r>
              <a:rPr lang="en-US" b="1">
                <a:latin typeface="Garamond" panose="02020404030301010803" pitchFamily="18" charset="0"/>
              </a:rPr>
              <a:t>2020 </a:t>
            </a:r>
            <a:r>
              <a:rPr lang="en-US">
                <a:latin typeface="Garamond" panose="02020404030301010803" pitchFamily="18" charset="0"/>
              </a:rPr>
              <a:t>Drug-Related Arrests:</a:t>
            </a:r>
          </a:p>
          <a:p>
            <a:endParaRPr lang="en-US" b="1">
              <a:latin typeface="Garamond" panose="02020404030301010803" pitchFamily="18" charset="0"/>
            </a:endParaRPr>
          </a:p>
          <a:p>
            <a:r>
              <a:rPr lang="en-US" b="1">
                <a:latin typeface="Garamond" panose="02020404030301010803" pitchFamily="18" charset="0"/>
              </a:rPr>
              <a:t>Juvenile Arrests</a:t>
            </a:r>
          </a:p>
          <a:p>
            <a:r>
              <a:rPr lang="en-US" b="1">
                <a:latin typeface="Garamond" panose="02020404030301010803" pitchFamily="18" charset="0"/>
              </a:rPr>
              <a:t>3</a:t>
            </a:r>
            <a:r>
              <a:rPr lang="en-US">
                <a:latin typeface="Garamond" panose="02020404030301010803" pitchFamily="18" charset="0"/>
              </a:rPr>
              <a:t> among individuals &lt;18 years old</a:t>
            </a:r>
          </a:p>
          <a:p>
            <a:pPr marL="285750" indent="-285750">
              <a:buFont typeface="Arial" panose="020B0604020202020204" pitchFamily="34" charset="0"/>
              <a:buChar char="•"/>
            </a:pPr>
            <a:r>
              <a:rPr lang="en-US" b="1">
                <a:latin typeface="Garamond" panose="02020404030301010803" pitchFamily="18" charset="0"/>
              </a:rPr>
              <a:t>1</a:t>
            </a:r>
            <a:r>
              <a:rPr lang="en-US">
                <a:latin typeface="Garamond" panose="02020404030301010803" pitchFamily="18" charset="0"/>
              </a:rPr>
              <a:t> sale/manufacturing</a:t>
            </a:r>
          </a:p>
          <a:p>
            <a:pPr marL="285750" indent="-285750">
              <a:buFont typeface="Arial" panose="020B0604020202020204" pitchFamily="34" charset="0"/>
              <a:buChar char="•"/>
            </a:pPr>
            <a:r>
              <a:rPr lang="en-US" b="1">
                <a:latin typeface="Garamond" panose="02020404030301010803" pitchFamily="18" charset="0"/>
              </a:rPr>
              <a:t>2 </a:t>
            </a:r>
            <a:r>
              <a:rPr lang="en-US">
                <a:latin typeface="Garamond" panose="02020404030301010803" pitchFamily="18" charset="0"/>
              </a:rPr>
              <a:t>possession</a:t>
            </a:r>
          </a:p>
          <a:p>
            <a:pPr marL="285750" indent="-285750">
              <a:buFont typeface="Arial" panose="020B0604020202020204" pitchFamily="34" charset="0"/>
              <a:buChar char="•"/>
            </a:pPr>
            <a:r>
              <a:rPr lang="en-US">
                <a:latin typeface="Garamond" panose="02020404030301010803" pitchFamily="18" charset="0"/>
              </a:rPr>
              <a:t>All related to marijuana</a:t>
            </a:r>
          </a:p>
          <a:p>
            <a:pPr marL="285750" indent="-285750">
              <a:buFont typeface="Arial" panose="020B0604020202020204" pitchFamily="34" charset="0"/>
              <a:buChar char="•"/>
            </a:pPr>
            <a:endParaRPr lang="en-US">
              <a:latin typeface="Garamond" panose="02020404030301010803" pitchFamily="18" charset="0"/>
            </a:endParaRPr>
          </a:p>
          <a:p>
            <a:r>
              <a:rPr lang="en-US" b="1">
                <a:latin typeface="Garamond" panose="02020404030301010803" pitchFamily="18" charset="0"/>
              </a:rPr>
              <a:t>Adult Arrests</a:t>
            </a:r>
          </a:p>
          <a:p>
            <a:r>
              <a:rPr lang="en-US" b="1">
                <a:latin typeface="Garamond" panose="02020404030301010803" pitchFamily="18" charset="0"/>
              </a:rPr>
              <a:t>11</a:t>
            </a:r>
            <a:r>
              <a:rPr lang="en-US">
                <a:latin typeface="Garamond" panose="02020404030301010803" pitchFamily="18" charset="0"/>
              </a:rPr>
              <a:t> arrests among adults 18+</a:t>
            </a:r>
          </a:p>
          <a:p>
            <a:pPr marL="285750" indent="-285750">
              <a:buFont typeface="Arial" panose="020B0604020202020204" pitchFamily="34" charset="0"/>
              <a:buChar char="•"/>
            </a:pPr>
            <a:r>
              <a:rPr lang="en-US" b="1">
                <a:latin typeface="Garamond" panose="02020404030301010803" pitchFamily="18" charset="0"/>
              </a:rPr>
              <a:t>3</a:t>
            </a:r>
            <a:r>
              <a:rPr lang="en-US">
                <a:latin typeface="Garamond" panose="02020404030301010803" pitchFamily="18" charset="0"/>
              </a:rPr>
              <a:t> sale/manufacturing  </a:t>
            </a:r>
            <a:r>
              <a:rPr lang="en-US" sz="1600">
                <a:latin typeface="Garamond" panose="02020404030301010803" pitchFamily="18" charset="0"/>
              </a:rPr>
              <a:t>(2 opioid, 1 other)</a:t>
            </a:r>
          </a:p>
          <a:p>
            <a:pPr marL="285750" indent="-285750">
              <a:buFont typeface="Arial" panose="020B0604020202020204" pitchFamily="34" charset="0"/>
              <a:buChar char="•"/>
            </a:pPr>
            <a:r>
              <a:rPr lang="en-US" b="1">
                <a:latin typeface="Garamond" panose="02020404030301010803" pitchFamily="18" charset="0"/>
              </a:rPr>
              <a:t>8 </a:t>
            </a:r>
            <a:r>
              <a:rPr lang="en-US">
                <a:latin typeface="Garamond" panose="02020404030301010803" pitchFamily="18" charset="0"/>
              </a:rPr>
              <a:t>possession </a:t>
            </a:r>
            <a:r>
              <a:rPr lang="en-US" sz="1600">
                <a:latin typeface="Garamond" panose="02020404030301010803" pitchFamily="18" charset="0"/>
              </a:rPr>
              <a:t>(5 opioid, 2 marijuana, 1 other)</a:t>
            </a:r>
            <a:endParaRPr lang="en-US" sz="1600" b="1">
              <a:latin typeface="Garamond" panose="02020404030301010803" pitchFamily="18" charset="0"/>
            </a:endParaRPr>
          </a:p>
          <a:p>
            <a:endParaRPr lang="en-US">
              <a:latin typeface="Garamond" panose="02020404030301010803" pitchFamily="18" charset="0"/>
            </a:endParaRPr>
          </a:p>
        </p:txBody>
      </p:sp>
    </p:spTree>
    <p:extLst>
      <p:ext uri="{BB962C8B-B14F-4D97-AF65-F5344CB8AC3E}">
        <p14:creationId xmlns:p14="http://schemas.microsoft.com/office/powerpoint/2010/main" val="2870678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F7E288-A078-4F7F-96D9-D0C4C5719D80}"/>
              </a:ext>
            </a:extLst>
          </p:cNvPr>
          <p:cNvGraphicFramePr>
            <a:graphicFrameLocks noGrp="1"/>
          </p:cNvGraphicFramePr>
          <p:nvPr>
            <p:extLst/>
          </p:nvPr>
        </p:nvGraphicFramePr>
        <p:xfrm>
          <a:off x="2852039" y="777766"/>
          <a:ext cx="6126480" cy="891540"/>
        </p:xfrm>
        <a:graphic>
          <a:graphicData uri="http://schemas.openxmlformats.org/drawingml/2006/table">
            <a:tbl>
              <a:tblPr>
                <a:tableStyleId>{8EC20E35-A176-4012-BC5E-935CFFF8708E}</a:tableStyleId>
              </a:tblPr>
              <a:tblGrid>
                <a:gridCol w="1645920">
                  <a:extLst>
                    <a:ext uri="{9D8B030D-6E8A-4147-A177-3AD203B41FA5}">
                      <a16:colId xmlns:a16="http://schemas.microsoft.com/office/drawing/2014/main" val="2889246187"/>
                    </a:ext>
                  </a:extLst>
                </a:gridCol>
                <a:gridCol w="640080">
                  <a:extLst>
                    <a:ext uri="{9D8B030D-6E8A-4147-A177-3AD203B41FA5}">
                      <a16:colId xmlns:a16="http://schemas.microsoft.com/office/drawing/2014/main" val="2057330247"/>
                    </a:ext>
                  </a:extLst>
                </a:gridCol>
                <a:gridCol w="640080">
                  <a:extLst>
                    <a:ext uri="{9D8B030D-6E8A-4147-A177-3AD203B41FA5}">
                      <a16:colId xmlns:a16="http://schemas.microsoft.com/office/drawing/2014/main" val="3052711366"/>
                    </a:ext>
                  </a:extLst>
                </a:gridCol>
                <a:gridCol w="640080">
                  <a:extLst>
                    <a:ext uri="{9D8B030D-6E8A-4147-A177-3AD203B41FA5}">
                      <a16:colId xmlns:a16="http://schemas.microsoft.com/office/drawing/2014/main" val="1604906344"/>
                    </a:ext>
                  </a:extLst>
                </a:gridCol>
                <a:gridCol w="640080">
                  <a:extLst>
                    <a:ext uri="{9D8B030D-6E8A-4147-A177-3AD203B41FA5}">
                      <a16:colId xmlns:a16="http://schemas.microsoft.com/office/drawing/2014/main" val="375304868"/>
                    </a:ext>
                  </a:extLst>
                </a:gridCol>
                <a:gridCol w="640080">
                  <a:extLst>
                    <a:ext uri="{9D8B030D-6E8A-4147-A177-3AD203B41FA5}">
                      <a16:colId xmlns:a16="http://schemas.microsoft.com/office/drawing/2014/main" val="2050514637"/>
                    </a:ext>
                  </a:extLst>
                </a:gridCol>
                <a:gridCol w="640080">
                  <a:extLst>
                    <a:ext uri="{9D8B030D-6E8A-4147-A177-3AD203B41FA5}">
                      <a16:colId xmlns:a16="http://schemas.microsoft.com/office/drawing/2014/main" val="3836614106"/>
                    </a:ext>
                  </a:extLst>
                </a:gridCol>
                <a:gridCol w="640080">
                  <a:extLst>
                    <a:ext uri="{9D8B030D-6E8A-4147-A177-3AD203B41FA5}">
                      <a16:colId xmlns:a16="http://schemas.microsoft.com/office/drawing/2014/main" val="3146550796"/>
                    </a:ext>
                  </a:extLst>
                </a:gridCol>
              </a:tblGrid>
              <a:tr h="190500">
                <a:tc>
                  <a:txBody>
                    <a:bodyPr/>
                    <a:lstStyle/>
                    <a:p>
                      <a:pPr algn="l" fontAlgn="b"/>
                      <a:endParaRPr lang="en-US" sz="1400" b="0" i="0" u="none" strike="noStrike">
                        <a:solidFill>
                          <a:srgbClr val="000000"/>
                        </a:solidFill>
                        <a:effectLst/>
                        <a:latin typeface="Garamond" panose="02020404030301010803" pitchFamily="18" charset="0"/>
                      </a:endParaRPr>
                    </a:p>
                  </a:txBody>
                  <a:tcPr marL="9525" marT="9525" marB="0" anchor="b"/>
                </a:tc>
                <a:tc>
                  <a:txBody>
                    <a:bodyPr/>
                    <a:lstStyle/>
                    <a:p>
                      <a:pPr algn="ctr" fontAlgn="b"/>
                      <a:r>
                        <a:rPr lang="en-US" sz="1400" u="none" strike="noStrike">
                          <a:effectLst/>
                          <a:latin typeface="Garamond" panose="02020404030301010803" pitchFamily="18" charset="0"/>
                        </a:rPr>
                        <a:t>2015</a:t>
                      </a:r>
                      <a:endParaRPr lang="en-US" sz="14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Garamond" panose="02020404030301010803" pitchFamily="18" charset="0"/>
                        </a:rPr>
                        <a:t>2016</a:t>
                      </a:r>
                      <a:endParaRPr lang="en-US" sz="14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Garamond" panose="02020404030301010803" pitchFamily="18" charset="0"/>
                        </a:rPr>
                        <a:t>2017</a:t>
                      </a:r>
                      <a:endParaRPr lang="en-US" sz="14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Garamond" panose="02020404030301010803" pitchFamily="18" charset="0"/>
                        </a:rPr>
                        <a:t>2018</a:t>
                      </a:r>
                      <a:endParaRPr lang="en-US" sz="14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Garamond" panose="02020404030301010803" pitchFamily="18" charset="0"/>
                        </a:rPr>
                        <a:t>2019</a:t>
                      </a:r>
                      <a:endParaRPr lang="en-US" sz="14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Garamond" panose="02020404030301010803" pitchFamily="18" charset="0"/>
                        </a:rPr>
                        <a:t>2020</a:t>
                      </a:r>
                      <a:endParaRPr lang="en-US" sz="14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Garamond" panose="02020404030301010803" pitchFamily="18" charset="0"/>
                        </a:rPr>
                        <a:t>2021</a:t>
                      </a:r>
                      <a:endParaRPr lang="en-US" sz="14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469400"/>
                  </a:ext>
                </a:extLst>
              </a:tr>
              <a:tr h="190500">
                <a:tc>
                  <a:txBody>
                    <a:bodyPr/>
                    <a:lstStyle/>
                    <a:p>
                      <a:pPr algn="r" fontAlgn="b"/>
                      <a:r>
                        <a:rPr lang="en-US" sz="1400" u="none" strike="noStrike">
                          <a:effectLst/>
                          <a:latin typeface="Garamond" panose="02020404030301010803" pitchFamily="18" charset="0"/>
                        </a:rPr>
                        <a:t>Under the Influence  </a:t>
                      </a:r>
                      <a:endParaRPr lang="en-US" sz="1400" b="0" i="0" u="none" strike="noStrike">
                        <a:solidFill>
                          <a:srgbClr val="000000"/>
                        </a:solidFill>
                        <a:effectLst/>
                        <a:latin typeface="Garamond" panose="02020404030301010803" pitchFamily="18" charset="0"/>
                      </a:endParaRPr>
                    </a:p>
                  </a:txBody>
                  <a:tcPr marL="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a:solidFill>
                            <a:srgbClr val="000000"/>
                          </a:solidFill>
                          <a:effectLst/>
                          <a:latin typeface="Garamond" panose="02020404030301010803" pitchFamily="18"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2900872"/>
                  </a:ext>
                </a:extLst>
              </a:tr>
              <a:tr h="190500">
                <a:tc>
                  <a:txBody>
                    <a:bodyPr/>
                    <a:lstStyle/>
                    <a:p>
                      <a:pPr algn="r" fontAlgn="b"/>
                      <a:r>
                        <a:rPr lang="en-US" sz="1400" u="none" strike="noStrike">
                          <a:effectLst/>
                          <a:latin typeface="Garamond" panose="02020404030301010803" pitchFamily="18" charset="0"/>
                        </a:rPr>
                        <a:t>Total</a:t>
                      </a:r>
                      <a:endParaRPr lang="en-US" sz="1400" b="0" i="0" u="none" strike="noStrike">
                        <a:solidFill>
                          <a:srgbClr val="000000"/>
                        </a:solidFill>
                        <a:effectLst/>
                        <a:latin typeface="Garamond" panose="02020404030301010803" pitchFamily="18" charset="0"/>
                      </a:endParaRPr>
                    </a:p>
                  </a:txBody>
                  <a:tcPr marL="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400" u="none" strike="noStrike">
                          <a:effectLst/>
                          <a:latin typeface="Garamond" panose="02020404030301010803" pitchFamily="18" charset="0"/>
                        </a:rPr>
                        <a:t>293</a:t>
                      </a:r>
                      <a:endParaRPr lang="en-US" sz="1400" b="0" i="0" u="none" strike="noStrike">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294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285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257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269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169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229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3440963"/>
                  </a:ext>
                </a:extLst>
              </a:tr>
              <a:tr h="190500">
                <a:tc>
                  <a:txBody>
                    <a:bodyPr/>
                    <a:lstStyle/>
                    <a:p>
                      <a:pPr algn="r" fontAlgn="b"/>
                      <a:r>
                        <a:rPr lang="en-US" sz="1400" u="none" strike="noStrike">
                          <a:effectLst/>
                          <a:latin typeface="Garamond" panose="02020404030301010803" pitchFamily="18" charset="0"/>
                        </a:rPr>
                        <a:t>%</a:t>
                      </a:r>
                      <a:endParaRPr lang="en-US" sz="1400" b="0" i="0" u="none" strike="noStrike">
                        <a:solidFill>
                          <a:srgbClr val="000000"/>
                        </a:solidFill>
                        <a:effectLst/>
                        <a:latin typeface="Garamond" panose="02020404030301010803" pitchFamily="18" charset="0"/>
                      </a:endParaRPr>
                    </a:p>
                  </a:txBody>
                  <a:tcPr marL="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400" b="0" i="0" u="none" strike="noStrike">
                          <a:solidFill>
                            <a:srgbClr val="000000"/>
                          </a:solidFill>
                          <a:effectLst/>
                          <a:latin typeface="Garamond" panose="02020404030301010803" pitchFamily="18" charset="0"/>
                        </a:rPr>
                        <a:t>4.10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3.06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4.91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4.28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4.09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7.69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Garamond" panose="02020404030301010803" pitchFamily="18" charset="0"/>
                        </a:rPr>
                        <a:t>7.42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119374"/>
                  </a:ext>
                </a:extLst>
              </a:tr>
            </a:tbl>
          </a:graphicData>
        </a:graphic>
      </p:graphicFrame>
      <p:graphicFrame>
        <p:nvGraphicFramePr>
          <p:cNvPr id="8" name="Chart 7">
            <a:extLst>
              <a:ext uri="{FF2B5EF4-FFF2-40B4-BE49-F238E27FC236}">
                <a16:creationId xmlns:a16="http://schemas.microsoft.com/office/drawing/2014/main" id="{37016ED8-7118-4B64-86A1-81A0CDB1BC51}"/>
              </a:ext>
            </a:extLst>
          </p:cNvPr>
          <p:cNvGraphicFramePr/>
          <p:nvPr>
            <p:extLst/>
          </p:nvPr>
        </p:nvGraphicFramePr>
        <p:xfrm>
          <a:off x="454152" y="1797958"/>
          <a:ext cx="11411712" cy="4645926"/>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Pentagon 8">
            <a:extLst>
              <a:ext uri="{FF2B5EF4-FFF2-40B4-BE49-F238E27FC236}">
                <a16:creationId xmlns:a16="http://schemas.microsoft.com/office/drawing/2014/main" id="{1385DF56-2D9E-4DC4-B1DA-2C4467E1116C}"/>
              </a:ext>
            </a:extLst>
          </p:cNvPr>
          <p:cNvSpPr/>
          <p:nvPr/>
        </p:nvSpPr>
        <p:spPr>
          <a:xfrm>
            <a:off x="-15766" y="283355"/>
            <a:ext cx="7249686" cy="365760"/>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lumMod val="50000"/>
                  </a:schemeClr>
                </a:solidFill>
                <a:latin typeface="Garamond" panose="02020404030301010803" pitchFamily="18" charset="0"/>
              </a:rPr>
              <a:t>Alcohol &amp; Drug Related Crashes</a:t>
            </a:r>
            <a:endParaRPr kumimoji="0" lang="en-US" sz="2400" b="1" u="none" strike="noStrike" kern="1200" cap="none" spc="0" normalizeH="0" baseline="0" noProof="0">
              <a:ln>
                <a:noFill/>
              </a:ln>
              <a:solidFill>
                <a:schemeClr val="bg1">
                  <a:lumMod val="50000"/>
                </a:schemeClr>
              </a:solidFill>
              <a:effectLst/>
              <a:uLnTx/>
              <a:uFillTx/>
              <a:latin typeface="Garamond" panose="02020404030301010803" pitchFamily="18" charset="0"/>
              <a:ea typeface="+mn-ea"/>
              <a:cs typeface="+mn-cs"/>
            </a:endParaRPr>
          </a:p>
        </p:txBody>
      </p:sp>
      <p:sp>
        <p:nvSpPr>
          <p:cNvPr id="10" name="Rectangle 9">
            <a:extLst>
              <a:ext uri="{FF2B5EF4-FFF2-40B4-BE49-F238E27FC236}">
                <a16:creationId xmlns:a16="http://schemas.microsoft.com/office/drawing/2014/main" id="{E2243DB3-7A66-4074-87B6-C370413BDA1E}"/>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9EA284-AE4C-4CF9-B6B7-98A23373FFFF}"/>
              </a:ext>
            </a:extLst>
          </p:cNvPr>
          <p:cNvSpPr txBox="1"/>
          <p:nvPr/>
        </p:nvSpPr>
        <p:spPr>
          <a:xfrm>
            <a:off x="25391" y="6539011"/>
            <a:ext cx="10920457"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Connecticut Crash Data Repository</a:t>
            </a:r>
          </a:p>
        </p:txBody>
      </p:sp>
    </p:spTree>
    <p:extLst>
      <p:ext uri="{BB962C8B-B14F-4D97-AF65-F5344CB8AC3E}">
        <p14:creationId xmlns:p14="http://schemas.microsoft.com/office/powerpoint/2010/main" val="2785396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5196-7CE8-4E39-8297-9B13CF101298}"/>
              </a:ext>
            </a:extLst>
          </p:cNvPr>
          <p:cNvSpPr>
            <a:spLocks noGrp="1"/>
          </p:cNvSpPr>
          <p:nvPr>
            <p:ph type="ctrTitle"/>
          </p:nvPr>
        </p:nvSpPr>
        <p:spPr>
          <a:xfrm>
            <a:off x="1524000" y="1631469"/>
            <a:ext cx="9144000" cy="1897083"/>
          </a:xfrm>
        </p:spPr>
        <p:txBody>
          <a:bodyPr>
            <a:normAutofit/>
          </a:bodyPr>
          <a:lstStyle/>
          <a:p>
            <a:r>
              <a:rPr lang="en-US" sz="5400" b="1">
                <a:latin typeface="Garamond" panose="02020404030301010803" pitchFamily="18" charset="0"/>
              </a:rPr>
              <a:t>Unintentional Overdose Data</a:t>
            </a:r>
            <a:endParaRPr lang="en-US" sz="5400">
              <a:latin typeface="Garamond" panose="02020404030301010803" pitchFamily="18" charset="0"/>
            </a:endParaRPr>
          </a:p>
        </p:txBody>
      </p:sp>
      <p:grpSp>
        <p:nvGrpSpPr>
          <p:cNvPr id="4" name="Group 97">
            <a:extLst>
              <a:ext uri="{FF2B5EF4-FFF2-40B4-BE49-F238E27FC236}">
                <a16:creationId xmlns:a16="http://schemas.microsoft.com/office/drawing/2014/main" id="{81745DA6-5DEC-44E8-844B-ACBD6704E177}"/>
              </a:ext>
            </a:extLst>
          </p:cNvPr>
          <p:cNvGrpSpPr/>
          <p:nvPr/>
        </p:nvGrpSpPr>
        <p:grpSpPr>
          <a:xfrm>
            <a:off x="4233" y="5715000"/>
            <a:ext cx="12192001" cy="1676400"/>
            <a:chOff x="0" y="0"/>
            <a:chExt cx="12192000" cy="1676400"/>
          </a:xfrm>
        </p:grpSpPr>
        <p:pic>
          <p:nvPicPr>
            <p:cNvPr id="5" name="BWSC19_footer_ppt.png">
              <a:extLst>
                <a:ext uri="{FF2B5EF4-FFF2-40B4-BE49-F238E27FC236}">
                  <a16:creationId xmlns:a16="http://schemas.microsoft.com/office/drawing/2014/main" id="{C7D8DFBD-1C33-4938-A575-4F010701D510}"/>
                </a:ext>
              </a:extLst>
            </p:cNvPr>
            <p:cNvPicPr>
              <a:picLocks noChangeAspect="1"/>
            </p:cNvPicPr>
            <p:nvPr/>
          </p:nvPicPr>
          <p:blipFill>
            <a:blip r:embed="rId2"/>
            <a:srcRect t="39" b="39"/>
            <a:stretch>
              <a:fillRect/>
            </a:stretch>
          </p:blipFill>
          <p:spPr>
            <a:xfrm>
              <a:off x="0" y="0"/>
              <a:ext cx="12192000" cy="1270000"/>
            </a:xfrm>
            <a:prstGeom prst="rect">
              <a:avLst/>
            </a:prstGeom>
            <a:ln w="12700" cap="flat">
              <a:noFill/>
              <a:miter lim="400000"/>
            </a:ln>
            <a:effectLst/>
          </p:spPr>
        </p:pic>
        <p:sp>
          <p:nvSpPr>
            <p:cNvPr id="6" name="Shape 96">
              <a:extLst>
                <a:ext uri="{FF2B5EF4-FFF2-40B4-BE49-F238E27FC236}">
                  <a16:creationId xmlns:a16="http://schemas.microsoft.com/office/drawing/2014/main" id="{98382B81-A92E-4305-96BD-765A97429C58}"/>
                </a:ext>
              </a:extLst>
            </p:cNvPr>
            <p:cNvSpPr/>
            <p:nvPr/>
          </p:nvSpPr>
          <p:spPr>
            <a:xfrm>
              <a:off x="0" y="1346200"/>
              <a:ext cx="12192000" cy="330200"/>
            </a:xfrm>
            <a:prstGeom prst="rect">
              <a:avLst/>
            </a:prstGeom>
            <a:noFill/>
            <a:ln w="12700" cap="flat">
              <a:noFill/>
              <a:miter lim="400000"/>
            </a:ln>
            <a:effectLst/>
          </p:spPr>
          <p:txBody>
            <a:bodyPr wrap="square" lIns="76200" tIns="76200" rIns="76200" bIns="76200" numCol="1"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200">
                  <a:solidFill>
                    <a:srgbClr val="888888"/>
                  </a:solidFill>
                </a:defRPr>
              </a:pPr>
              <a:endParaRPr kumimoji="0" sz="1200" b="0" i="0" u="none" strike="noStrike" kern="1200" cap="none" spc="0" normalizeH="0" baseline="0" noProof="0">
                <a:ln>
                  <a:noFill/>
                </a:ln>
                <a:solidFill>
                  <a:srgbClr val="888888"/>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41539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08999E-FD0E-4E2D-8693-2E5F68D7CEF6}"/>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Pentagon 1">
            <a:extLst>
              <a:ext uri="{FF2B5EF4-FFF2-40B4-BE49-F238E27FC236}">
                <a16:creationId xmlns:a16="http://schemas.microsoft.com/office/drawing/2014/main" id="{EA4B57E8-B718-4770-9948-62CDE7C55F00}"/>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schemeClr val="tx1">
                    <a:lumMod val="65000"/>
                    <a:lumOff val="35000"/>
                  </a:schemeClr>
                </a:solidFill>
                <a:effectLst/>
                <a:uLnTx/>
                <a:uFillTx/>
                <a:latin typeface="Garamond" panose="02020404030301010803" pitchFamily="18" charset="0"/>
                <a:ea typeface="+mn-ea"/>
                <a:cs typeface="+mn-cs"/>
              </a:rPr>
              <a:t>Unintentional Fatal Overdoses</a:t>
            </a:r>
          </a:p>
        </p:txBody>
      </p:sp>
      <p:sp>
        <p:nvSpPr>
          <p:cNvPr id="6" name="TextBox 5">
            <a:extLst>
              <a:ext uri="{FF2B5EF4-FFF2-40B4-BE49-F238E27FC236}">
                <a16:creationId xmlns:a16="http://schemas.microsoft.com/office/drawing/2014/main" id="{0389EBC1-1DFF-4526-9304-F9607D8D09B9}"/>
              </a:ext>
            </a:extLst>
          </p:cNvPr>
          <p:cNvSpPr txBox="1"/>
          <p:nvPr/>
        </p:nvSpPr>
        <p:spPr>
          <a:xfrm>
            <a:off x="-1" y="6570246"/>
            <a:ext cx="10631278"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Connecticut State Unintentional Drug Overdose Reporting System (SUDORS), reported by Department of Public Health</a:t>
            </a:r>
          </a:p>
        </p:txBody>
      </p:sp>
      <p:graphicFrame>
        <p:nvGraphicFramePr>
          <p:cNvPr id="5" name="Chart 4">
            <a:extLst>
              <a:ext uri="{FF2B5EF4-FFF2-40B4-BE49-F238E27FC236}">
                <a16:creationId xmlns:a16="http://schemas.microsoft.com/office/drawing/2014/main" id="{2FD26A47-4ADA-463C-AE66-7F4B6343F7D3}"/>
              </a:ext>
            </a:extLst>
          </p:cNvPr>
          <p:cNvGraphicFramePr/>
          <p:nvPr>
            <p:extLst/>
          </p:nvPr>
        </p:nvGraphicFramePr>
        <p:xfrm>
          <a:off x="223386" y="3117189"/>
          <a:ext cx="8234814" cy="293181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9564718-ED80-4068-831D-5B5F6486777F}"/>
              </a:ext>
            </a:extLst>
          </p:cNvPr>
          <p:cNvSpPr txBox="1"/>
          <p:nvPr/>
        </p:nvSpPr>
        <p:spPr>
          <a:xfrm>
            <a:off x="208754" y="6002196"/>
            <a:ext cx="4711851" cy="523220"/>
          </a:xfrm>
          <a:prstGeom prst="rect">
            <a:avLst/>
          </a:prstGeom>
          <a:noFill/>
        </p:spPr>
        <p:txBody>
          <a:bodyPr wrap="square" rtlCol="0">
            <a:spAutoFit/>
          </a:bodyPr>
          <a:lstStyle/>
          <a:p>
            <a:r>
              <a:rPr lang="en-US" sz="1400">
                <a:latin typeface="Garamond" panose="02020404030301010803" pitchFamily="18" charset="0"/>
              </a:rPr>
              <a:t>*2022 through December 18</a:t>
            </a:r>
          </a:p>
          <a:p>
            <a:r>
              <a:rPr lang="en-US" sz="1400">
                <a:latin typeface="Garamond" panose="02020404030301010803" pitchFamily="18" charset="0"/>
              </a:rPr>
              <a:t>Note: Substances are not exclusive of other substances</a:t>
            </a:r>
          </a:p>
        </p:txBody>
      </p:sp>
      <p:graphicFrame>
        <p:nvGraphicFramePr>
          <p:cNvPr id="14" name="Chart 13">
            <a:extLst>
              <a:ext uri="{FF2B5EF4-FFF2-40B4-BE49-F238E27FC236}">
                <a16:creationId xmlns:a16="http://schemas.microsoft.com/office/drawing/2014/main" id="{44C38ADD-0E2C-4226-9147-60A8E0DF1E5E}"/>
              </a:ext>
            </a:extLst>
          </p:cNvPr>
          <p:cNvGraphicFramePr/>
          <p:nvPr>
            <p:extLst/>
          </p:nvPr>
        </p:nvGraphicFramePr>
        <p:xfrm>
          <a:off x="8927715" y="3477969"/>
          <a:ext cx="3089600" cy="2675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CE2CE39A-02D8-4219-9DC0-99B90A90EFA0}"/>
              </a:ext>
            </a:extLst>
          </p:cNvPr>
          <p:cNvGraphicFramePr/>
          <p:nvPr>
            <p:extLst/>
          </p:nvPr>
        </p:nvGraphicFramePr>
        <p:xfrm>
          <a:off x="8927715" y="644922"/>
          <a:ext cx="3089600" cy="26757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B5DFB85F-57E6-88DA-DE24-FF35BCBC4979}"/>
              </a:ext>
            </a:extLst>
          </p:cNvPr>
          <p:cNvGraphicFramePr/>
          <p:nvPr>
            <p:extLst/>
          </p:nvPr>
        </p:nvGraphicFramePr>
        <p:xfrm>
          <a:off x="353350" y="1025216"/>
          <a:ext cx="7498867" cy="171885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75753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8E343F-C03F-4A5E-8559-0C1013306D5F}"/>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89EBC1-1DFF-4526-9304-F9607D8D09B9}"/>
              </a:ext>
            </a:extLst>
          </p:cNvPr>
          <p:cNvSpPr txBox="1"/>
          <p:nvPr/>
        </p:nvSpPr>
        <p:spPr>
          <a:xfrm>
            <a:off x="-1" y="6548474"/>
            <a:ext cx="10631278" cy="307777"/>
          </a:xfrm>
          <a:prstGeom prst="rect">
            <a:avLst/>
          </a:prstGeom>
          <a:noFill/>
        </p:spPr>
        <p:txBody>
          <a:bodyPr wrap="square" rtlCol="0">
            <a:spAutoFit/>
          </a:bodyPr>
          <a:lstStyle/>
          <a:p>
            <a:r>
              <a:rPr lang="en-US" sz="1400" b="1">
                <a:solidFill>
                  <a:srgbClr val="006857"/>
                </a:solidFill>
                <a:latin typeface="Garamond" panose="02020404030301010803" pitchFamily="18" charset="0"/>
              </a:rPr>
              <a:t>Source: Connecticut Department of Public Health</a:t>
            </a:r>
          </a:p>
        </p:txBody>
      </p:sp>
      <p:pic>
        <p:nvPicPr>
          <p:cNvPr id="13" name="Picture 12">
            <a:extLst>
              <a:ext uri="{FF2B5EF4-FFF2-40B4-BE49-F238E27FC236}">
                <a16:creationId xmlns:a16="http://schemas.microsoft.com/office/drawing/2014/main" id="{90CCB652-97C1-6D7F-7AB2-4EBAB7709579}"/>
              </a:ext>
            </a:extLst>
          </p:cNvPr>
          <p:cNvPicPr>
            <a:picLocks noChangeAspect="1"/>
          </p:cNvPicPr>
          <p:nvPr/>
        </p:nvPicPr>
        <p:blipFill rotWithShape="1">
          <a:blip r:embed="rId2"/>
          <a:srcRect t="2609" b="8116"/>
          <a:stretch/>
        </p:blipFill>
        <p:spPr>
          <a:xfrm>
            <a:off x="1789183" y="674095"/>
            <a:ext cx="8613634" cy="5833682"/>
          </a:xfrm>
          <a:prstGeom prst="rect">
            <a:avLst/>
          </a:prstGeom>
        </p:spPr>
      </p:pic>
      <p:sp>
        <p:nvSpPr>
          <p:cNvPr id="2" name="Arrow: Pentagon 1">
            <a:extLst>
              <a:ext uri="{FF2B5EF4-FFF2-40B4-BE49-F238E27FC236}">
                <a16:creationId xmlns:a16="http://schemas.microsoft.com/office/drawing/2014/main" id="{EA4B57E8-B718-4770-9948-62CDE7C55F00}"/>
              </a:ext>
            </a:extLst>
          </p:cNvPr>
          <p:cNvSpPr/>
          <p:nvPr/>
        </p:nvSpPr>
        <p:spPr>
          <a:xfrm>
            <a:off x="-15766" y="213782"/>
            <a:ext cx="7249686" cy="330200"/>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a:ln>
                  <a:noFill/>
                </a:ln>
                <a:solidFill>
                  <a:schemeClr val="tx1">
                    <a:lumMod val="65000"/>
                    <a:lumOff val="35000"/>
                  </a:schemeClr>
                </a:solidFill>
                <a:effectLst/>
                <a:uLnTx/>
                <a:uFillTx/>
                <a:latin typeface="Garamond" panose="02020404030301010803" pitchFamily="18" charset="0"/>
                <a:ea typeface="+mn-ea"/>
                <a:cs typeface="+mn-cs"/>
              </a:rPr>
              <a:t>Suspected Opioid Overdose</a:t>
            </a:r>
          </a:p>
        </p:txBody>
      </p:sp>
    </p:spTree>
    <p:extLst>
      <p:ext uri="{BB962C8B-B14F-4D97-AF65-F5344CB8AC3E}">
        <p14:creationId xmlns:p14="http://schemas.microsoft.com/office/powerpoint/2010/main" val="557817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8E343F-C03F-4A5E-8559-0C1013306D5F}"/>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89EBC1-1DFF-4526-9304-F9607D8D09B9}"/>
              </a:ext>
            </a:extLst>
          </p:cNvPr>
          <p:cNvSpPr txBox="1"/>
          <p:nvPr/>
        </p:nvSpPr>
        <p:spPr>
          <a:xfrm>
            <a:off x="-1" y="6548474"/>
            <a:ext cx="10631278"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Connecticut Department of Public Health, Office of Injury and Violence Prevention – December 7, 2022</a:t>
            </a:r>
          </a:p>
        </p:txBody>
      </p:sp>
      <p:sp>
        <p:nvSpPr>
          <p:cNvPr id="2" name="Arrow: Pentagon 1">
            <a:extLst>
              <a:ext uri="{FF2B5EF4-FFF2-40B4-BE49-F238E27FC236}">
                <a16:creationId xmlns:a16="http://schemas.microsoft.com/office/drawing/2014/main" id="{EA4B57E8-B718-4770-9948-62CDE7C55F00}"/>
              </a:ext>
            </a:extLst>
          </p:cNvPr>
          <p:cNvSpPr/>
          <p:nvPr/>
        </p:nvSpPr>
        <p:spPr>
          <a:xfrm>
            <a:off x="-15766" y="213782"/>
            <a:ext cx="7249686" cy="330200"/>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a:ln>
                  <a:noFill/>
                </a:ln>
                <a:solidFill>
                  <a:schemeClr val="tx1">
                    <a:lumMod val="65000"/>
                    <a:lumOff val="35000"/>
                  </a:schemeClr>
                </a:solidFill>
                <a:effectLst/>
                <a:uLnTx/>
                <a:uFillTx/>
                <a:latin typeface="Garamond" panose="02020404030301010803" pitchFamily="18" charset="0"/>
                <a:ea typeface="+mn-ea"/>
                <a:cs typeface="+mn-cs"/>
              </a:rPr>
              <a:t>Suspected Opioid Overdose</a:t>
            </a:r>
          </a:p>
        </p:txBody>
      </p:sp>
      <p:pic>
        <p:nvPicPr>
          <p:cNvPr id="4" name="Picture 3">
            <a:extLst>
              <a:ext uri="{FF2B5EF4-FFF2-40B4-BE49-F238E27FC236}">
                <a16:creationId xmlns:a16="http://schemas.microsoft.com/office/drawing/2014/main" id="{65D71834-5146-7D8A-0EAB-8657738DE140}"/>
              </a:ext>
            </a:extLst>
          </p:cNvPr>
          <p:cNvPicPr>
            <a:picLocks noChangeAspect="1"/>
          </p:cNvPicPr>
          <p:nvPr/>
        </p:nvPicPr>
        <p:blipFill>
          <a:blip r:embed="rId2"/>
          <a:stretch>
            <a:fillRect/>
          </a:stretch>
        </p:blipFill>
        <p:spPr>
          <a:xfrm>
            <a:off x="1570847" y="1172577"/>
            <a:ext cx="8801100" cy="5334000"/>
          </a:xfrm>
          <a:prstGeom prst="rect">
            <a:avLst/>
          </a:prstGeom>
        </p:spPr>
      </p:pic>
      <p:sp>
        <p:nvSpPr>
          <p:cNvPr id="5" name="TextBox 4">
            <a:extLst>
              <a:ext uri="{FF2B5EF4-FFF2-40B4-BE49-F238E27FC236}">
                <a16:creationId xmlns:a16="http://schemas.microsoft.com/office/drawing/2014/main" id="{9A7C9F08-F15F-E355-CA7B-2C3A208221BE}"/>
              </a:ext>
            </a:extLst>
          </p:cNvPr>
          <p:cNvSpPr txBox="1"/>
          <p:nvPr/>
        </p:nvSpPr>
        <p:spPr>
          <a:xfrm>
            <a:off x="1147665" y="586428"/>
            <a:ext cx="9647464" cy="646331"/>
          </a:xfrm>
          <a:prstGeom prst="rect">
            <a:avLst/>
          </a:prstGeom>
          <a:noFill/>
        </p:spPr>
        <p:txBody>
          <a:bodyPr wrap="square" rtlCol="0">
            <a:spAutoFit/>
          </a:bodyPr>
          <a:lstStyle/>
          <a:p>
            <a:pPr algn="ctr"/>
            <a:r>
              <a:rPr lang="en-US" dirty="0"/>
              <a:t>Rates of Suspected Drug, Opioid, and Heroin Overdose (OD) Emergency Department Visits </a:t>
            </a:r>
          </a:p>
          <a:p>
            <a:pPr algn="ctr"/>
            <a:r>
              <a:rPr lang="en-US" dirty="0"/>
              <a:t>Eastern Highlands Health District per 10,000 Visits by Town, December 1, 2021-November 30, 2022</a:t>
            </a:r>
          </a:p>
        </p:txBody>
      </p:sp>
    </p:spTree>
    <p:extLst>
      <p:ext uri="{BB962C8B-B14F-4D97-AF65-F5344CB8AC3E}">
        <p14:creationId xmlns:p14="http://schemas.microsoft.com/office/powerpoint/2010/main" val="3952747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5196-7CE8-4E39-8297-9B13CF101298}"/>
              </a:ext>
            </a:extLst>
          </p:cNvPr>
          <p:cNvSpPr>
            <a:spLocks noGrp="1"/>
          </p:cNvSpPr>
          <p:nvPr>
            <p:ph type="ctrTitle"/>
          </p:nvPr>
        </p:nvSpPr>
        <p:spPr>
          <a:xfrm>
            <a:off x="1524000" y="1572990"/>
            <a:ext cx="9144000" cy="1897083"/>
          </a:xfrm>
        </p:spPr>
        <p:txBody>
          <a:bodyPr>
            <a:normAutofit/>
          </a:bodyPr>
          <a:lstStyle/>
          <a:p>
            <a:r>
              <a:rPr lang="en-US" sz="5400" b="1">
                <a:latin typeface="Garamond" panose="02020404030301010803" pitchFamily="18" charset="0"/>
              </a:rPr>
              <a:t>Adult Substance Use Data</a:t>
            </a:r>
            <a:endParaRPr lang="en-US" sz="5400">
              <a:latin typeface="Garamond" panose="02020404030301010803" pitchFamily="18" charset="0"/>
            </a:endParaRPr>
          </a:p>
        </p:txBody>
      </p:sp>
      <p:grpSp>
        <p:nvGrpSpPr>
          <p:cNvPr id="4" name="Group 97">
            <a:extLst>
              <a:ext uri="{FF2B5EF4-FFF2-40B4-BE49-F238E27FC236}">
                <a16:creationId xmlns:a16="http://schemas.microsoft.com/office/drawing/2014/main" id="{81745DA6-5DEC-44E8-844B-ACBD6704E177}"/>
              </a:ext>
            </a:extLst>
          </p:cNvPr>
          <p:cNvGrpSpPr/>
          <p:nvPr/>
        </p:nvGrpSpPr>
        <p:grpSpPr>
          <a:xfrm>
            <a:off x="4233" y="5715000"/>
            <a:ext cx="12192001" cy="1676400"/>
            <a:chOff x="0" y="0"/>
            <a:chExt cx="12192000" cy="1676400"/>
          </a:xfrm>
        </p:grpSpPr>
        <p:pic>
          <p:nvPicPr>
            <p:cNvPr id="5" name="BWSC19_footer_ppt.png">
              <a:extLst>
                <a:ext uri="{FF2B5EF4-FFF2-40B4-BE49-F238E27FC236}">
                  <a16:creationId xmlns:a16="http://schemas.microsoft.com/office/drawing/2014/main" id="{C7D8DFBD-1C33-4938-A575-4F010701D510}"/>
                </a:ext>
              </a:extLst>
            </p:cNvPr>
            <p:cNvPicPr>
              <a:picLocks noChangeAspect="1"/>
            </p:cNvPicPr>
            <p:nvPr/>
          </p:nvPicPr>
          <p:blipFill>
            <a:blip r:embed="rId2"/>
            <a:srcRect t="39" b="39"/>
            <a:stretch>
              <a:fillRect/>
            </a:stretch>
          </p:blipFill>
          <p:spPr>
            <a:xfrm>
              <a:off x="0" y="0"/>
              <a:ext cx="12192000" cy="1270000"/>
            </a:xfrm>
            <a:prstGeom prst="rect">
              <a:avLst/>
            </a:prstGeom>
            <a:ln w="12700" cap="flat">
              <a:noFill/>
              <a:miter lim="400000"/>
            </a:ln>
            <a:effectLst/>
          </p:spPr>
        </p:pic>
        <p:sp>
          <p:nvSpPr>
            <p:cNvPr id="6" name="Shape 96">
              <a:extLst>
                <a:ext uri="{FF2B5EF4-FFF2-40B4-BE49-F238E27FC236}">
                  <a16:creationId xmlns:a16="http://schemas.microsoft.com/office/drawing/2014/main" id="{98382B81-A92E-4305-96BD-765A97429C58}"/>
                </a:ext>
              </a:extLst>
            </p:cNvPr>
            <p:cNvSpPr/>
            <p:nvPr/>
          </p:nvSpPr>
          <p:spPr>
            <a:xfrm>
              <a:off x="0" y="1346200"/>
              <a:ext cx="12192000" cy="330200"/>
            </a:xfrm>
            <a:prstGeom prst="rect">
              <a:avLst/>
            </a:prstGeom>
            <a:noFill/>
            <a:ln w="12700" cap="flat">
              <a:noFill/>
              <a:miter lim="400000"/>
            </a:ln>
            <a:effectLst/>
          </p:spPr>
          <p:txBody>
            <a:bodyPr wrap="square" lIns="76200" tIns="76200" rIns="76200" bIns="76200" numCol="1"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200">
                  <a:solidFill>
                    <a:srgbClr val="888888"/>
                  </a:solidFill>
                </a:defRPr>
              </a:pPr>
              <a:endParaRPr kumimoji="0" sz="1200" b="0" i="0" u="none" strike="noStrike" kern="1200" cap="none" spc="0" normalizeH="0" baseline="0" noProof="0">
                <a:ln>
                  <a:noFill/>
                </a:ln>
                <a:solidFill>
                  <a:srgbClr val="888888"/>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978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5196-7CE8-4E39-8297-9B13CF101298}"/>
              </a:ext>
            </a:extLst>
          </p:cNvPr>
          <p:cNvSpPr>
            <a:spLocks noGrp="1"/>
          </p:cNvSpPr>
          <p:nvPr>
            <p:ph type="ctrTitle"/>
          </p:nvPr>
        </p:nvSpPr>
        <p:spPr>
          <a:xfrm>
            <a:off x="1524000" y="1631469"/>
            <a:ext cx="9144000" cy="1897083"/>
          </a:xfrm>
        </p:spPr>
        <p:txBody>
          <a:bodyPr>
            <a:normAutofit/>
          </a:bodyPr>
          <a:lstStyle/>
          <a:p>
            <a:r>
              <a:rPr lang="en-US" sz="5400" b="1">
                <a:latin typeface="Garamond" panose="02020404030301010803" pitchFamily="18" charset="0"/>
              </a:rPr>
              <a:t>Youth Substance Use</a:t>
            </a:r>
            <a:endParaRPr lang="en-US" sz="5400">
              <a:latin typeface="Garamond" panose="02020404030301010803" pitchFamily="18" charset="0"/>
            </a:endParaRPr>
          </a:p>
        </p:txBody>
      </p:sp>
      <p:grpSp>
        <p:nvGrpSpPr>
          <p:cNvPr id="4" name="Group 97">
            <a:extLst>
              <a:ext uri="{FF2B5EF4-FFF2-40B4-BE49-F238E27FC236}">
                <a16:creationId xmlns:a16="http://schemas.microsoft.com/office/drawing/2014/main" id="{81745DA6-5DEC-44E8-844B-ACBD6704E177}"/>
              </a:ext>
            </a:extLst>
          </p:cNvPr>
          <p:cNvGrpSpPr/>
          <p:nvPr/>
        </p:nvGrpSpPr>
        <p:grpSpPr>
          <a:xfrm>
            <a:off x="4233" y="5715000"/>
            <a:ext cx="12192001" cy="1676400"/>
            <a:chOff x="0" y="0"/>
            <a:chExt cx="12192000" cy="1676400"/>
          </a:xfrm>
        </p:grpSpPr>
        <p:pic>
          <p:nvPicPr>
            <p:cNvPr id="5" name="BWSC19_footer_ppt.png">
              <a:extLst>
                <a:ext uri="{FF2B5EF4-FFF2-40B4-BE49-F238E27FC236}">
                  <a16:creationId xmlns:a16="http://schemas.microsoft.com/office/drawing/2014/main" id="{C7D8DFBD-1C33-4938-A575-4F010701D510}"/>
                </a:ext>
              </a:extLst>
            </p:cNvPr>
            <p:cNvPicPr>
              <a:picLocks noChangeAspect="1"/>
            </p:cNvPicPr>
            <p:nvPr/>
          </p:nvPicPr>
          <p:blipFill>
            <a:blip r:embed="rId2"/>
            <a:srcRect t="39" b="39"/>
            <a:stretch>
              <a:fillRect/>
            </a:stretch>
          </p:blipFill>
          <p:spPr>
            <a:xfrm>
              <a:off x="0" y="0"/>
              <a:ext cx="12192000" cy="1270000"/>
            </a:xfrm>
            <a:prstGeom prst="rect">
              <a:avLst/>
            </a:prstGeom>
            <a:ln w="12700" cap="flat">
              <a:noFill/>
              <a:miter lim="400000"/>
            </a:ln>
            <a:effectLst/>
          </p:spPr>
        </p:pic>
        <p:sp>
          <p:nvSpPr>
            <p:cNvPr id="6" name="Shape 96">
              <a:extLst>
                <a:ext uri="{FF2B5EF4-FFF2-40B4-BE49-F238E27FC236}">
                  <a16:creationId xmlns:a16="http://schemas.microsoft.com/office/drawing/2014/main" id="{98382B81-A92E-4305-96BD-765A97429C58}"/>
                </a:ext>
              </a:extLst>
            </p:cNvPr>
            <p:cNvSpPr/>
            <p:nvPr/>
          </p:nvSpPr>
          <p:spPr>
            <a:xfrm>
              <a:off x="0" y="1346200"/>
              <a:ext cx="12192000" cy="330200"/>
            </a:xfrm>
            <a:prstGeom prst="rect">
              <a:avLst/>
            </a:prstGeom>
            <a:noFill/>
            <a:ln w="12700" cap="flat">
              <a:noFill/>
              <a:miter lim="400000"/>
            </a:ln>
            <a:effectLst/>
          </p:spPr>
          <p:txBody>
            <a:bodyPr wrap="square" lIns="76200" tIns="76200" rIns="76200" bIns="76200" numCol="1"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200">
                  <a:solidFill>
                    <a:srgbClr val="888888"/>
                  </a:solidFill>
                </a:defRPr>
              </a:pPr>
              <a:endParaRPr kumimoji="0" sz="1200" b="0" i="0" u="none" strike="noStrike" kern="1200" cap="none" spc="0" normalizeH="0" baseline="0" noProof="0">
                <a:ln>
                  <a:noFill/>
                </a:ln>
                <a:solidFill>
                  <a:srgbClr val="888888"/>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31786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AED6-399F-40F5-A013-F1C4BC8C0768}"/>
              </a:ext>
            </a:extLst>
          </p:cNvPr>
          <p:cNvSpPr txBox="1">
            <a:spLocks/>
          </p:cNvSpPr>
          <p:nvPr/>
        </p:nvSpPr>
        <p:spPr>
          <a:xfrm>
            <a:off x="430245" y="295685"/>
            <a:ext cx="11331509" cy="18970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latin typeface="Garamond" panose="02020404030301010803" pitchFamily="18" charset="0"/>
              </a:rPr>
              <a:t>National Survey on Drug Use and Health (NSDUH) provides substate estimates at the regional level</a:t>
            </a:r>
          </a:p>
        </p:txBody>
      </p:sp>
      <p:sp>
        <p:nvSpPr>
          <p:cNvPr id="10" name="Rectangle 9">
            <a:extLst>
              <a:ext uri="{FF2B5EF4-FFF2-40B4-BE49-F238E27FC236}">
                <a16:creationId xmlns:a16="http://schemas.microsoft.com/office/drawing/2014/main" id="{B7581758-F632-4A7F-813F-F98D7A7935C8}"/>
              </a:ext>
            </a:extLst>
          </p:cNvPr>
          <p:cNvSpPr/>
          <p:nvPr/>
        </p:nvSpPr>
        <p:spPr>
          <a:xfrm>
            <a:off x="-6141" y="6527800"/>
            <a:ext cx="12191999" cy="330200"/>
          </a:xfrm>
          <a:prstGeom prst="rect">
            <a:avLst/>
          </a:prstGeom>
          <a:solidFill>
            <a:srgbClr val="0068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2F20381-5FDF-4975-B0DC-D53FD80C9C61}"/>
              </a:ext>
            </a:extLst>
          </p:cNvPr>
          <p:cNvGrpSpPr/>
          <p:nvPr/>
        </p:nvGrpSpPr>
        <p:grpSpPr>
          <a:xfrm>
            <a:off x="2286690" y="1466826"/>
            <a:ext cx="7987066" cy="5060974"/>
            <a:chOff x="2307955" y="1466826"/>
            <a:chExt cx="7987066" cy="5060974"/>
          </a:xfrm>
        </p:grpSpPr>
        <p:pic>
          <p:nvPicPr>
            <p:cNvPr id="6" name="Picture 5" descr="Map&#10;&#10;Description automatically generated">
              <a:extLst>
                <a:ext uri="{FF2B5EF4-FFF2-40B4-BE49-F238E27FC236}">
                  <a16:creationId xmlns:a16="http://schemas.microsoft.com/office/drawing/2014/main" id="{CB420942-D447-4BE2-B0B5-AC8B5F7C7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190" y="1651492"/>
              <a:ext cx="7081107" cy="4876308"/>
            </a:xfrm>
            <a:prstGeom prst="rect">
              <a:avLst/>
            </a:prstGeom>
          </p:spPr>
        </p:pic>
        <p:pic>
          <p:nvPicPr>
            <p:cNvPr id="8" name="Graphic 7" descr="Arrow: Clockwise curve with solid fill">
              <a:extLst>
                <a:ext uri="{FF2B5EF4-FFF2-40B4-BE49-F238E27FC236}">
                  <a16:creationId xmlns:a16="http://schemas.microsoft.com/office/drawing/2014/main" id="{60073E8A-F018-45D0-8EFD-B9703B9E4C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011912">
              <a:off x="7133435" y="1810074"/>
              <a:ext cx="1058355" cy="1268320"/>
            </a:xfrm>
            <a:prstGeom prst="rect">
              <a:avLst/>
            </a:prstGeom>
          </p:spPr>
        </p:pic>
        <p:sp>
          <p:nvSpPr>
            <p:cNvPr id="9" name="TextBox 8">
              <a:extLst>
                <a:ext uri="{FF2B5EF4-FFF2-40B4-BE49-F238E27FC236}">
                  <a16:creationId xmlns:a16="http://schemas.microsoft.com/office/drawing/2014/main" id="{15B479E7-35D7-4DB5-8E14-72B7F8E61D59}"/>
                </a:ext>
              </a:extLst>
            </p:cNvPr>
            <p:cNvSpPr txBox="1"/>
            <p:nvPr/>
          </p:nvSpPr>
          <p:spPr>
            <a:xfrm>
              <a:off x="3789947" y="5843102"/>
              <a:ext cx="1275347" cy="369332"/>
            </a:xfrm>
            <a:prstGeom prst="rect">
              <a:avLst/>
            </a:prstGeom>
            <a:noFill/>
          </p:spPr>
          <p:txBody>
            <a:bodyPr wrap="square" rtlCol="0">
              <a:spAutoFit/>
            </a:bodyPr>
            <a:lstStyle/>
            <a:p>
              <a:r>
                <a:rPr lang="en-US" b="1"/>
                <a:t>Region 1</a:t>
              </a:r>
            </a:p>
          </p:txBody>
        </p:sp>
        <p:sp>
          <p:nvSpPr>
            <p:cNvPr id="13" name="TextBox 12">
              <a:extLst>
                <a:ext uri="{FF2B5EF4-FFF2-40B4-BE49-F238E27FC236}">
                  <a16:creationId xmlns:a16="http://schemas.microsoft.com/office/drawing/2014/main" id="{973BA2E6-77D5-4FBF-8AD4-4612BECAB45C}"/>
                </a:ext>
              </a:extLst>
            </p:cNvPr>
            <p:cNvSpPr txBox="1"/>
            <p:nvPr/>
          </p:nvSpPr>
          <p:spPr>
            <a:xfrm>
              <a:off x="5725115" y="5274658"/>
              <a:ext cx="1275347" cy="369332"/>
            </a:xfrm>
            <a:prstGeom prst="rect">
              <a:avLst/>
            </a:prstGeom>
            <a:noFill/>
          </p:spPr>
          <p:txBody>
            <a:bodyPr wrap="square" rtlCol="0">
              <a:spAutoFit/>
            </a:bodyPr>
            <a:lstStyle/>
            <a:p>
              <a:r>
                <a:rPr lang="en-US" b="1"/>
                <a:t>Region 2</a:t>
              </a:r>
            </a:p>
          </p:txBody>
        </p:sp>
        <p:sp>
          <p:nvSpPr>
            <p:cNvPr id="14" name="TextBox 13">
              <a:extLst>
                <a:ext uri="{FF2B5EF4-FFF2-40B4-BE49-F238E27FC236}">
                  <a16:creationId xmlns:a16="http://schemas.microsoft.com/office/drawing/2014/main" id="{52E4741A-9E8F-4846-B54B-7B23764043F5}"/>
                </a:ext>
              </a:extLst>
            </p:cNvPr>
            <p:cNvSpPr txBox="1"/>
            <p:nvPr/>
          </p:nvSpPr>
          <p:spPr>
            <a:xfrm>
              <a:off x="9019674" y="3099387"/>
              <a:ext cx="1275347" cy="369332"/>
            </a:xfrm>
            <a:prstGeom prst="rect">
              <a:avLst/>
            </a:prstGeom>
            <a:noFill/>
          </p:spPr>
          <p:txBody>
            <a:bodyPr wrap="square" rtlCol="0">
              <a:spAutoFit/>
            </a:bodyPr>
            <a:lstStyle/>
            <a:p>
              <a:r>
                <a:rPr lang="en-US" b="1"/>
                <a:t>Region 3</a:t>
              </a:r>
            </a:p>
          </p:txBody>
        </p:sp>
        <p:sp>
          <p:nvSpPr>
            <p:cNvPr id="15" name="TextBox 14">
              <a:extLst>
                <a:ext uri="{FF2B5EF4-FFF2-40B4-BE49-F238E27FC236}">
                  <a16:creationId xmlns:a16="http://schemas.microsoft.com/office/drawing/2014/main" id="{4B57239D-A1FE-4AD6-86DF-21E13132B152}"/>
                </a:ext>
              </a:extLst>
            </p:cNvPr>
            <p:cNvSpPr txBox="1"/>
            <p:nvPr/>
          </p:nvSpPr>
          <p:spPr>
            <a:xfrm>
              <a:off x="5896744" y="1466826"/>
              <a:ext cx="1275347" cy="369332"/>
            </a:xfrm>
            <a:prstGeom prst="rect">
              <a:avLst/>
            </a:prstGeom>
            <a:noFill/>
          </p:spPr>
          <p:txBody>
            <a:bodyPr wrap="square" rtlCol="0">
              <a:spAutoFit/>
            </a:bodyPr>
            <a:lstStyle/>
            <a:p>
              <a:r>
                <a:rPr lang="en-US" b="1"/>
                <a:t>Region 4</a:t>
              </a:r>
            </a:p>
          </p:txBody>
        </p:sp>
        <p:sp>
          <p:nvSpPr>
            <p:cNvPr id="16" name="TextBox 15">
              <a:extLst>
                <a:ext uri="{FF2B5EF4-FFF2-40B4-BE49-F238E27FC236}">
                  <a16:creationId xmlns:a16="http://schemas.microsoft.com/office/drawing/2014/main" id="{C4FDCC3B-487E-4DAC-9C24-9A395B8E3722}"/>
                </a:ext>
              </a:extLst>
            </p:cNvPr>
            <p:cNvSpPr txBox="1"/>
            <p:nvPr/>
          </p:nvSpPr>
          <p:spPr>
            <a:xfrm>
              <a:off x="2307955" y="2914721"/>
              <a:ext cx="1275347" cy="369332"/>
            </a:xfrm>
            <a:prstGeom prst="rect">
              <a:avLst/>
            </a:prstGeom>
            <a:noFill/>
          </p:spPr>
          <p:txBody>
            <a:bodyPr wrap="square" rtlCol="0">
              <a:spAutoFit/>
            </a:bodyPr>
            <a:lstStyle/>
            <a:p>
              <a:r>
                <a:rPr lang="en-US" b="1"/>
                <a:t>Region 5</a:t>
              </a:r>
            </a:p>
          </p:txBody>
        </p:sp>
      </p:grpSp>
    </p:spTree>
    <p:extLst>
      <p:ext uri="{BB962C8B-B14F-4D97-AF65-F5344CB8AC3E}">
        <p14:creationId xmlns:p14="http://schemas.microsoft.com/office/powerpoint/2010/main" val="4036583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603C94-5FD7-4BDA-8605-1D6AA6624CCF}"/>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FCF399-9618-45BF-952F-20F0339DF8FC}"/>
              </a:ext>
            </a:extLst>
          </p:cNvPr>
          <p:cNvSpPr txBox="1"/>
          <p:nvPr/>
        </p:nvSpPr>
        <p:spPr>
          <a:xfrm>
            <a:off x="-1" y="6548474"/>
            <a:ext cx="10631278"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National Survey on Drug Use and Health- Substate Estimates</a:t>
            </a:r>
          </a:p>
        </p:txBody>
      </p:sp>
      <p:sp>
        <p:nvSpPr>
          <p:cNvPr id="4" name="Arrow: Pentagon 3">
            <a:extLst>
              <a:ext uri="{FF2B5EF4-FFF2-40B4-BE49-F238E27FC236}">
                <a16:creationId xmlns:a16="http://schemas.microsoft.com/office/drawing/2014/main" id="{31159D8A-3E36-42D0-A92E-56711A6E84EE}"/>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schemeClr val="accent5">
                    <a:lumMod val="75000"/>
                  </a:schemeClr>
                </a:solidFill>
                <a:effectLst/>
                <a:uLnTx/>
                <a:uFillTx/>
                <a:latin typeface="Garamond" panose="02020404030301010803" pitchFamily="18" charset="0"/>
                <a:ea typeface="+mn-ea"/>
                <a:cs typeface="+mn-cs"/>
              </a:rPr>
              <a:t>Substance Use</a:t>
            </a:r>
          </a:p>
        </p:txBody>
      </p:sp>
      <p:graphicFrame>
        <p:nvGraphicFramePr>
          <p:cNvPr id="8" name="Chart 7">
            <a:extLst>
              <a:ext uri="{FF2B5EF4-FFF2-40B4-BE49-F238E27FC236}">
                <a16:creationId xmlns:a16="http://schemas.microsoft.com/office/drawing/2014/main" id="{23150BB1-BDE3-45ED-98F5-B24A189342DE}"/>
              </a:ext>
            </a:extLst>
          </p:cNvPr>
          <p:cNvGraphicFramePr/>
          <p:nvPr>
            <p:extLst/>
          </p:nvPr>
        </p:nvGraphicFramePr>
        <p:xfrm>
          <a:off x="590267" y="824646"/>
          <a:ext cx="10999182" cy="56831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1B00238-A91B-E32A-EAFA-D61C2552F847}"/>
              </a:ext>
            </a:extLst>
          </p:cNvPr>
          <p:cNvSpPr txBox="1"/>
          <p:nvPr/>
        </p:nvSpPr>
        <p:spPr>
          <a:xfrm>
            <a:off x="7134529" y="3481546"/>
            <a:ext cx="419210" cy="369332"/>
          </a:xfrm>
          <a:prstGeom prst="rect">
            <a:avLst/>
          </a:prstGeom>
          <a:noFill/>
        </p:spPr>
        <p:txBody>
          <a:bodyPr wrap="square" rtlCol="0">
            <a:spAutoFit/>
          </a:bodyPr>
          <a:lstStyle/>
          <a:p>
            <a:r>
              <a:rPr lang="en-US"/>
              <a:t>*</a:t>
            </a:r>
          </a:p>
        </p:txBody>
      </p:sp>
      <p:sp>
        <p:nvSpPr>
          <p:cNvPr id="10" name="TextBox 9">
            <a:extLst>
              <a:ext uri="{FF2B5EF4-FFF2-40B4-BE49-F238E27FC236}">
                <a16:creationId xmlns:a16="http://schemas.microsoft.com/office/drawing/2014/main" id="{93F1675D-7862-1A69-DD5A-FB9779C99E5B}"/>
              </a:ext>
            </a:extLst>
          </p:cNvPr>
          <p:cNvSpPr txBox="1"/>
          <p:nvPr/>
        </p:nvSpPr>
        <p:spPr>
          <a:xfrm>
            <a:off x="79791" y="6169680"/>
            <a:ext cx="8537435" cy="307777"/>
          </a:xfrm>
          <a:prstGeom prst="rect">
            <a:avLst/>
          </a:prstGeom>
          <a:noFill/>
        </p:spPr>
        <p:txBody>
          <a:bodyPr wrap="square" rtlCol="0">
            <a:spAutoFit/>
          </a:bodyPr>
          <a:lstStyle/>
          <a:p>
            <a:r>
              <a:rPr lang="en-US" sz="1400">
                <a:latin typeface="Garamond" panose="02020404030301010803" pitchFamily="18" charset="0"/>
              </a:rPr>
              <a:t>*Substate estimate for 18-25 unavailable at substate level due to low precision, CT shown here instead.</a:t>
            </a:r>
          </a:p>
        </p:txBody>
      </p:sp>
      <p:sp>
        <p:nvSpPr>
          <p:cNvPr id="12" name="TextBox 11">
            <a:extLst>
              <a:ext uri="{FF2B5EF4-FFF2-40B4-BE49-F238E27FC236}">
                <a16:creationId xmlns:a16="http://schemas.microsoft.com/office/drawing/2014/main" id="{D24B5F78-F49D-7320-8AE3-55DCD918FEA8}"/>
              </a:ext>
            </a:extLst>
          </p:cNvPr>
          <p:cNvSpPr txBox="1"/>
          <p:nvPr/>
        </p:nvSpPr>
        <p:spPr>
          <a:xfrm>
            <a:off x="2078824" y="1695815"/>
            <a:ext cx="419210" cy="369332"/>
          </a:xfrm>
          <a:prstGeom prst="rect">
            <a:avLst/>
          </a:prstGeom>
          <a:noFill/>
        </p:spPr>
        <p:txBody>
          <a:bodyPr wrap="square" rtlCol="0">
            <a:spAutoFit/>
          </a:bodyPr>
          <a:lstStyle/>
          <a:p>
            <a:r>
              <a:rPr lang="en-US"/>
              <a:t>*</a:t>
            </a:r>
          </a:p>
        </p:txBody>
      </p:sp>
      <p:sp>
        <p:nvSpPr>
          <p:cNvPr id="14" name="TextBox 13">
            <a:extLst>
              <a:ext uri="{FF2B5EF4-FFF2-40B4-BE49-F238E27FC236}">
                <a16:creationId xmlns:a16="http://schemas.microsoft.com/office/drawing/2014/main" id="{731E5894-E39D-E96D-43BE-292CE5416393}"/>
              </a:ext>
            </a:extLst>
          </p:cNvPr>
          <p:cNvSpPr txBox="1"/>
          <p:nvPr/>
        </p:nvSpPr>
        <p:spPr>
          <a:xfrm>
            <a:off x="4616616" y="2731669"/>
            <a:ext cx="419210" cy="369332"/>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757348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31159D8A-3E36-42D0-A92E-56711A6E84EE}"/>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schemeClr val="accent5">
                    <a:lumMod val="75000"/>
                  </a:schemeClr>
                </a:solidFill>
                <a:effectLst/>
                <a:uLnTx/>
                <a:uFillTx/>
                <a:latin typeface="Garamond" panose="02020404030301010803" pitchFamily="18" charset="0"/>
                <a:ea typeface="+mn-ea"/>
                <a:cs typeface="+mn-cs"/>
              </a:rPr>
              <a:t>Substance Use</a:t>
            </a:r>
          </a:p>
        </p:txBody>
      </p:sp>
      <p:graphicFrame>
        <p:nvGraphicFramePr>
          <p:cNvPr id="8" name="Chart 7">
            <a:extLst>
              <a:ext uri="{FF2B5EF4-FFF2-40B4-BE49-F238E27FC236}">
                <a16:creationId xmlns:a16="http://schemas.microsoft.com/office/drawing/2014/main" id="{23150BB1-BDE3-45ED-98F5-B24A189342DE}"/>
              </a:ext>
            </a:extLst>
          </p:cNvPr>
          <p:cNvGraphicFramePr/>
          <p:nvPr>
            <p:extLst/>
          </p:nvPr>
        </p:nvGraphicFramePr>
        <p:xfrm>
          <a:off x="239523" y="813433"/>
          <a:ext cx="11700669" cy="56831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44015E7-0E96-4A4C-B700-18E763D2EE16}"/>
              </a:ext>
            </a:extLst>
          </p:cNvPr>
          <p:cNvSpPr txBox="1"/>
          <p:nvPr/>
        </p:nvSpPr>
        <p:spPr>
          <a:xfrm>
            <a:off x="10142179" y="4810527"/>
            <a:ext cx="1701209" cy="830997"/>
          </a:xfrm>
          <a:prstGeom prst="rect">
            <a:avLst/>
          </a:prstGeom>
          <a:noFill/>
        </p:spPr>
        <p:txBody>
          <a:bodyPr wrap="square" rtlCol="0">
            <a:spAutoFit/>
          </a:bodyPr>
          <a:lstStyle/>
          <a:p>
            <a:pPr algn="ctr"/>
            <a:r>
              <a:rPr lang="en-US" sz="1600">
                <a:latin typeface="Garamond" panose="02020404030301010803" pitchFamily="18" charset="0"/>
              </a:rPr>
              <a:t>*Definition change for binge drinking in 2015</a:t>
            </a:r>
          </a:p>
        </p:txBody>
      </p:sp>
      <p:sp>
        <p:nvSpPr>
          <p:cNvPr id="6" name="Rectangle 5">
            <a:extLst>
              <a:ext uri="{FF2B5EF4-FFF2-40B4-BE49-F238E27FC236}">
                <a16:creationId xmlns:a16="http://schemas.microsoft.com/office/drawing/2014/main" id="{484F0C34-D893-217C-09DD-2F9F6E9A404F}"/>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A0B02C3-1265-9FC3-3794-F7F0CC304D62}"/>
              </a:ext>
            </a:extLst>
          </p:cNvPr>
          <p:cNvSpPr txBox="1"/>
          <p:nvPr/>
        </p:nvSpPr>
        <p:spPr>
          <a:xfrm>
            <a:off x="-1" y="6548474"/>
            <a:ext cx="10631278"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National Survey on Drug Use and Health- Substate Estimates</a:t>
            </a:r>
          </a:p>
        </p:txBody>
      </p:sp>
    </p:spTree>
    <p:extLst>
      <p:ext uri="{BB962C8B-B14F-4D97-AF65-F5344CB8AC3E}">
        <p14:creationId xmlns:p14="http://schemas.microsoft.com/office/powerpoint/2010/main" val="3190470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31159D8A-3E36-42D0-A92E-56711A6E84EE}"/>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schemeClr val="accent5">
                    <a:lumMod val="75000"/>
                  </a:schemeClr>
                </a:solidFill>
                <a:effectLst/>
                <a:uLnTx/>
                <a:uFillTx/>
                <a:latin typeface="Garamond" panose="02020404030301010803" pitchFamily="18" charset="0"/>
                <a:ea typeface="+mn-ea"/>
                <a:cs typeface="+mn-cs"/>
              </a:rPr>
              <a:t>Substance Use</a:t>
            </a:r>
          </a:p>
        </p:txBody>
      </p:sp>
      <p:graphicFrame>
        <p:nvGraphicFramePr>
          <p:cNvPr id="8" name="Chart 7">
            <a:extLst>
              <a:ext uri="{FF2B5EF4-FFF2-40B4-BE49-F238E27FC236}">
                <a16:creationId xmlns:a16="http://schemas.microsoft.com/office/drawing/2014/main" id="{23150BB1-BDE3-45ED-98F5-B24A189342DE}"/>
              </a:ext>
            </a:extLst>
          </p:cNvPr>
          <p:cNvGraphicFramePr/>
          <p:nvPr>
            <p:extLst/>
          </p:nvPr>
        </p:nvGraphicFramePr>
        <p:xfrm>
          <a:off x="590267" y="824646"/>
          <a:ext cx="10999182" cy="55662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616BB19-D840-C27C-C9FE-9CDE8849351A}"/>
              </a:ext>
            </a:extLst>
          </p:cNvPr>
          <p:cNvSpPr txBox="1"/>
          <p:nvPr/>
        </p:nvSpPr>
        <p:spPr>
          <a:xfrm>
            <a:off x="5315638" y="5230833"/>
            <a:ext cx="419210" cy="369332"/>
          </a:xfrm>
          <a:prstGeom prst="rect">
            <a:avLst/>
          </a:prstGeom>
          <a:noFill/>
        </p:spPr>
        <p:txBody>
          <a:bodyPr wrap="square" rtlCol="0">
            <a:spAutoFit/>
          </a:bodyPr>
          <a:lstStyle/>
          <a:p>
            <a:r>
              <a:rPr lang="en-US"/>
              <a:t>*</a:t>
            </a:r>
          </a:p>
        </p:txBody>
      </p:sp>
      <p:sp>
        <p:nvSpPr>
          <p:cNvPr id="11" name="TextBox 10">
            <a:extLst>
              <a:ext uri="{FF2B5EF4-FFF2-40B4-BE49-F238E27FC236}">
                <a16:creationId xmlns:a16="http://schemas.microsoft.com/office/drawing/2014/main" id="{7C062F8B-C26F-4E05-C64C-C0BCDA3B6F5E}"/>
              </a:ext>
            </a:extLst>
          </p:cNvPr>
          <p:cNvSpPr txBox="1"/>
          <p:nvPr/>
        </p:nvSpPr>
        <p:spPr>
          <a:xfrm>
            <a:off x="5525243" y="5230833"/>
            <a:ext cx="419210" cy="369332"/>
          </a:xfrm>
          <a:prstGeom prst="rect">
            <a:avLst/>
          </a:prstGeom>
          <a:noFill/>
        </p:spPr>
        <p:txBody>
          <a:bodyPr wrap="square" rtlCol="0">
            <a:spAutoFit/>
          </a:bodyPr>
          <a:lstStyle/>
          <a:p>
            <a:r>
              <a:rPr lang="en-US"/>
              <a:t>*</a:t>
            </a:r>
          </a:p>
        </p:txBody>
      </p:sp>
      <p:sp>
        <p:nvSpPr>
          <p:cNvPr id="13" name="TextBox 12">
            <a:extLst>
              <a:ext uri="{FF2B5EF4-FFF2-40B4-BE49-F238E27FC236}">
                <a16:creationId xmlns:a16="http://schemas.microsoft.com/office/drawing/2014/main" id="{47C4ADFC-17E8-0EB2-4A18-5A2DA38B0D89}"/>
              </a:ext>
            </a:extLst>
          </p:cNvPr>
          <p:cNvSpPr txBox="1"/>
          <p:nvPr/>
        </p:nvSpPr>
        <p:spPr>
          <a:xfrm>
            <a:off x="69852" y="6220023"/>
            <a:ext cx="8537435" cy="307777"/>
          </a:xfrm>
          <a:prstGeom prst="rect">
            <a:avLst/>
          </a:prstGeom>
          <a:noFill/>
        </p:spPr>
        <p:txBody>
          <a:bodyPr wrap="square" rtlCol="0">
            <a:spAutoFit/>
          </a:bodyPr>
          <a:lstStyle/>
          <a:p>
            <a:r>
              <a:rPr lang="en-US" sz="1400">
                <a:latin typeface="Garamond" panose="02020404030301010803" pitchFamily="18" charset="0"/>
              </a:rPr>
              <a:t>*Low precision for heroin use in general, CT value reflected here for 26+.</a:t>
            </a:r>
          </a:p>
        </p:txBody>
      </p:sp>
      <p:sp>
        <p:nvSpPr>
          <p:cNvPr id="5" name="Rectangle 4">
            <a:extLst>
              <a:ext uri="{FF2B5EF4-FFF2-40B4-BE49-F238E27FC236}">
                <a16:creationId xmlns:a16="http://schemas.microsoft.com/office/drawing/2014/main" id="{9B95D31F-824C-7814-15CF-22E465C8F828}"/>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186746-FBEF-A5BD-57E7-28E3B748C415}"/>
              </a:ext>
            </a:extLst>
          </p:cNvPr>
          <p:cNvSpPr txBox="1"/>
          <p:nvPr/>
        </p:nvSpPr>
        <p:spPr>
          <a:xfrm>
            <a:off x="-1" y="6548474"/>
            <a:ext cx="10631278"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National Survey on Drug Use and Health- Substate Estimates</a:t>
            </a:r>
          </a:p>
        </p:txBody>
      </p:sp>
    </p:spTree>
    <p:extLst>
      <p:ext uri="{BB962C8B-B14F-4D97-AF65-F5344CB8AC3E}">
        <p14:creationId xmlns:p14="http://schemas.microsoft.com/office/powerpoint/2010/main" val="2194778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31159D8A-3E36-42D0-A92E-56711A6E84EE}"/>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schemeClr val="accent5">
                    <a:lumMod val="75000"/>
                  </a:schemeClr>
                </a:solidFill>
                <a:effectLst/>
                <a:uLnTx/>
                <a:uFillTx/>
                <a:latin typeface="Garamond" panose="02020404030301010803" pitchFamily="18" charset="0"/>
                <a:ea typeface="+mn-ea"/>
                <a:cs typeface="+mn-cs"/>
              </a:rPr>
              <a:t>Substance Use</a:t>
            </a:r>
          </a:p>
        </p:txBody>
      </p:sp>
      <p:graphicFrame>
        <p:nvGraphicFramePr>
          <p:cNvPr id="7" name="Chart 6">
            <a:extLst>
              <a:ext uri="{FF2B5EF4-FFF2-40B4-BE49-F238E27FC236}">
                <a16:creationId xmlns:a16="http://schemas.microsoft.com/office/drawing/2014/main" id="{734A76E0-18C6-4FA7-AB96-A60EABE16688}"/>
              </a:ext>
            </a:extLst>
          </p:cNvPr>
          <p:cNvGraphicFramePr/>
          <p:nvPr>
            <p:extLst/>
          </p:nvPr>
        </p:nvGraphicFramePr>
        <p:xfrm>
          <a:off x="890338" y="719665"/>
          <a:ext cx="10696074" cy="578811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41702E14-C666-A8DA-4155-67AFE151AF29}"/>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498489-7D6A-4591-509F-0D31321D1EDA}"/>
              </a:ext>
            </a:extLst>
          </p:cNvPr>
          <p:cNvSpPr txBox="1"/>
          <p:nvPr/>
        </p:nvSpPr>
        <p:spPr>
          <a:xfrm>
            <a:off x="-1" y="6548474"/>
            <a:ext cx="10631278"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National Survey on Drug Use and Health- Substate Estimates</a:t>
            </a:r>
          </a:p>
        </p:txBody>
      </p:sp>
    </p:spTree>
    <p:extLst>
      <p:ext uri="{BB962C8B-B14F-4D97-AF65-F5344CB8AC3E}">
        <p14:creationId xmlns:p14="http://schemas.microsoft.com/office/powerpoint/2010/main" val="1367751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5196-7CE8-4E39-8297-9B13CF101298}"/>
              </a:ext>
            </a:extLst>
          </p:cNvPr>
          <p:cNvSpPr>
            <a:spLocks noGrp="1"/>
          </p:cNvSpPr>
          <p:nvPr>
            <p:ph type="ctrTitle"/>
          </p:nvPr>
        </p:nvSpPr>
        <p:spPr>
          <a:xfrm>
            <a:off x="1524000" y="1631469"/>
            <a:ext cx="9144000" cy="1897083"/>
          </a:xfrm>
        </p:spPr>
        <p:txBody>
          <a:bodyPr>
            <a:normAutofit/>
          </a:bodyPr>
          <a:lstStyle/>
          <a:p>
            <a:r>
              <a:rPr lang="en-US" sz="5400" b="1">
                <a:latin typeface="Garamond" panose="02020404030301010803" pitchFamily="18" charset="0"/>
              </a:rPr>
              <a:t>Adult Mental Health Data</a:t>
            </a:r>
            <a:endParaRPr lang="en-US" sz="5400">
              <a:latin typeface="Garamond" panose="02020404030301010803" pitchFamily="18" charset="0"/>
            </a:endParaRPr>
          </a:p>
        </p:txBody>
      </p:sp>
      <p:grpSp>
        <p:nvGrpSpPr>
          <p:cNvPr id="4" name="Group 97">
            <a:extLst>
              <a:ext uri="{FF2B5EF4-FFF2-40B4-BE49-F238E27FC236}">
                <a16:creationId xmlns:a16="http://schemas.microsoft.com/office/drawing/2014/main" id="{81745DA6-5DEC-44E8-844B-ACBD6704E177}"/>
              </a:ext>
            </a:extLst>
          </p:cNvPr>
          <p:cNvGrpSpPr/>
          <p:nvPr/>
        </p:nvGrpSpPr>
        <p:grpSpPr>
          <a:xfrm>
            <a:off x="4233" y="5715000"/>
            <a:ext cx="12192001" cy="1676400"/>
            <a:chOff x="0" y="0"/>
            <a:chExt cx="12192000" cy="1676400"/>
          </a:xfrm>
        </p:grpSpPr>
        <p:pic>
          <p:nvPicPr>
            <p:cNvPr id="5" name="BWSC19_footer_ppt.png">
              <a:extLst>
                <a:ext uri="{FF2B5EF4-FFF2-40B4-BE49-F238E27FC236}">
                  <a16:creationId xmlns:a16="http://schemas.microsoft.com/office/drawing/2014/main" id="{C7D8DFBD-1C33-4938-A575-4F010701D510}"/>
                </a:ext>
              </a:extLst>
            </p:cNvPr>
            <p:cNvPicPr>
              <a:picLocks noChangeAspect="1"/>
            </p:cNvPicPr>
            <p:nvPr/>
          </p:nvPicPr>
          <p:blipFill>
            <a:blip r:embed="rId2"/>
            <a:srcRect t="39" b="39"/>
            <a:stretch>
              <a:fillRect/>
            </a:stretch>
          </p:blipFill>
          <p:spPr>
            <a:xfrm>
              <a:off x="0" y="0"/>
              <a:ext cx="12192000" cy="1270000"/>
            </a:xfrm>
            <a:prstGeom prst="rect">
              <a:avLst/>
            </a:prstGeom>
            <a:ln w="12700" cap="flat">
              <a:noFill/>
              <a:miter lim="400000"/>
            </a:ln>
            <a:effectLst/>
          </p:spPr>
        </p:pic>
        <p:sp>
          <p:nvSpPr>
            <p:cNvPr id="6" name="Shape 96">
              <a:extLst>
                <a:ext uri="{FF2B5EF4-FFF2-40B4-BE49-F238E27FC236}">
                  <a16:creationId xmlns:a16="http://schemas.microsoft.com/office/drawing/2014/main" id="{98382B81-A92E-4305-96BD-765A97429C58}"/>
                </a:ext>
              </a:extLst>
            </p:cNvPr>
            <p:cNvSpPr/>
            <p:nvPr/>
          </p:nvSpPr>
          <p:spPr>
            <a:xfrm>
              <a:off x="0" y="1346200"/>
              <a:ext cx="12192000" cy="330200"/>
            </a:xfrm>
            <a:prstGeom prst="rect">
              <a:avLst/>
            </a:prstGeom>
            <a:noFill/>
            <a:ln w="12700" cap="flat">
              <a:noFill/>
              <a:miter lim="400000"/>
            </a:ln>
            <a:effectLst/>
          </p:spPr>
          <p:txBody>
            <a:bodyPr wrap="square" lIns="76200" tIns="76200" rIns="76200" bIns="76200" numCol="1"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200">
                  <a:solidFill>
                    <a:srgbClr val="888888"/>
                  </a:solidFill>
                </a:defRPr>
              </a:pPr>
              <a:endParaRPr kumimoji="0" sz="1200" b="0" i="0" u="none" strike="noStrike" kern="1200" cap="none" spc="0" normalizeH="0" baseline="0" noProof="0">
                <a:ln>
                  <a:noFill/>
                </a:ln>
                <a:solidFill>
                  <a:srgbClr val="888888"/>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29873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31159D8A-3E36-42D0-A92E-56711A6E84EE}"/>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srgbClr val="C00000"/>
                </a:solidFill>
                <a:effectLst/>
                <a:uLnTx/>
                <a:uFillTx/>
                <a:latin typeface="Garamond" panose="02020404030301010803" pitchFamily="18" charset="0"/>
                <a:ea typeface="+mn-ea"/>
                <a:cs typeface="+mn-cs"/>
              </a:rPr>
              <a:t>Mental Health</a:t>
            </a:r>
          </a:p>
        </p:txBody>
      </p:sp>
      <p:graphicFrame>
        <p:nvGraphicFramePr>
          <p:cNvPr id="7" name="Chart 6">
            <a:extLst>
              <a:ext uri="{FF2B5EF4-FFF2-40B4-BE49-F238E27FC236}">
                <a16:creationId xmlns:a16="http://schemas.microsoft.com/office/drawing/2014/main" id="{CE9229F6-EB88-4A0D-8836-9CEFACCDA1E0}"/>
              </a:ext>
            </a:extLst>
          </p:cNvPr>
          <p:cNvGraphicFramePr/>
          <p:nvPr>
            <p:extLst/>
          </p:nvPr>
        </p:nvGraphicFramePr>
        <p:xfrm>
          <a:off x="1023730" y="782135"/>
          <a:ext cx="10478461" cy="578811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8B9E652-9FE7-B3B5-BB6C-56A91139610E}"/>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856C80-576E-35AE-1763-D407DFCB1E24}"/>
              </a:ext>
            </a:extLst>
          </p:cNvPr>
          <p:cNvSpPr txBox="1"/>
          <p:nvPr/>
        </p:nvSpPr>
        <p:spPr>
          <a:xfrm>
            <a:off x="-1" y="6548474"/>
            <a:ext cx="10631278"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National Survey on Drug Use and Health- Substate Estimates</a:t>
            </a:r>
          </a:p>
        </p:txBody>
      </p:sp>
    </p:spTree>
    <p:extLst>
      <p:ext uri="{BB962C8B-B14F-4D97-AF65-F5344CB8AC3E}">
        <p14:creationId xmlns:p14="http://schemas.microsoft.com/office/powerpoint/2010/main" val="3242878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31159D8A-3E36-42D0-A92E-56711A6E84EE}"/>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srgbClr val="C00000"/>
                </a:solidFill>
                <a:effectLst/>
                <a:uLnTx/>
                <a:uFillTx/>
                <a:latin typeface="Garamond" panose="02020404030301010803" pitchFamily="18" charset="0"/>
                <a:ea typeface="+mn-ea"/>
                <a:cs typeface="+mn-cs"/>
              </a:rPr>
              <a:t>Mental Health</a:t>
            </a:r>
          </a:p>
        </p:txBody>
      </p:sp>
      <p:graphicFrame>
        <p:nvGraphicFramePr>
          <p:cNvPr id="7" name="Chart 6">
            <a:extLst>
              <a:ext uri="{FF2B5EF4-FFF2-40B4-BE49-F238E27FC236}">
                <a16:creationId xmlns:a16="http://schemas.microsoft.com/office/drawing/2014/main" id="{CE9229F6-EB88-4A0D-8836-9CEFACCDA1E0}"/>
              </a:ext>
            </a:extLst>
          </p:cNvPr>
          <p:cNvGraphicFramePr/>
          <p:nvPr>
            <p:extLst/>
          </p:nvPr>
        </p:nvGraphicFramePr>
        <p:xfrm>
          <a:off x="574852" y="782167"/>
          <a:ext cx="10460200" cy="578811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C5B9174-3093-F7EF-E0DC-18F41BE7FF37}"/>
              </a:ext>
            </a:extLst>
          </p:cNvPr>
          <p:cNvSpPr txBox="1"/>
          <p:nvPr/>
        </p:nvSpPr>
        <p:spPr>
          <a:xfrm>
            <a:off x="8812697" y="5121582"/>
            <a:ext cx="3379303" cy="923330"/>
          </a:xfrm>
          <a:prstGeom prst="rect">
            <a:avLst/>
          </a:prstGeom>
          <a:noFill/>
        </p:spPr>
        <p:txBody>
          <a:bodyPr wrap="square" rtlCol="0">
            <a:spAutoFit/>
          </a:bodyPr>
          <a:lstStyle/>
          <a:p>
            <a:r>
              <a:rPr lang="en-US">
                <a:latin typeface="Garamond" panose="02020404030301010803" pitchFamily="18" charset="0"/>
              </a:rPr>
              <a:t>1.4% in Region 4 reported making a suicide plan, and 0.5% reported attempting suicide in the past year.</a:t>
            </a:r>
          </a:p>
        </p:txBody>
      </p:sp>
      <p:sp>
        <p:nvSpPr>
          <p:cNvPr id="5" name="Rectangle 4">
            <a:extLst>
              <a:ext uri="{FF2B5EF4-FFF2-40B4-BE49-F238E27FC236}">
                <a16:creationId xmlns:a16="http://schemas.microsoft.com/office/drawing/2014/main" id="{2CD11F69-EA5A-563B-531F-08430B5AC2E4}"/>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CA2681-B215-0B13-41EC-E052759C1589}"/>
              </a:ext>
            </a:extLst>
          </p:cNvPr>
          <p:cNvSpPr txBox="1"/>
          <p:nvPr/>
        </p:nvSpPr>
        <p:spPr>
          <a:xfrm>
            <a:off x="-1" y="6548474"/>
            <a:ext cx="10631278"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National Survey on Drug Use and Health- Substate Estimates</a:t>
            </a:r>
          </a:p>
        </p:txBody>
      </p:sp>
    </p:spTree>
    <p:extLst>
      <p:ext uri="{BB962C8B-B14F-4D97-AF65-F5344CB8AC3E}">
        <p14:creationId xmlns:p14="http://schemas.microsoft.com/office/powerpoint/2010/main" val="3466835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31159D8A-3E36-42D0-A92E-56711A6E84EE}"/>
              </a:ext>
            </a:extLst>
          </p:cNvPr>
          <p:cNvSpPr/>
          <p:nvPr/>
        </p:nvSpPr>
        <p:spPr>
          <a:xfrm>
            <a:off x="-15766" y="283355"/>
            <a:ext cx="7249686" cy="498844"/>
          </a:xfrm>
          <a:prstGeom prst="homePlate">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a:ln>
                  <a:noFill/>
                </a:ln>
                <a:solidFill>
                  <a:srgbClr val="C00000"/>
                </a:solidFill>
                <a:effectLst/>
                <a:uLnTx/>
                <a:uFillTx/>
                <a:latin typeface="Garamond" panose="02020404030301010803" pitchFamily="18" charset="0"/>
                <a:ea typeface="+mn-ea"/>
                <a:cs typeface="+mn-cs"/>
              </a:rPr>
              <a:t>Mental Health</a:t>
            </a:r>
          </a:p>
        </p:txBody>
      </p:sp>
      <p:graphicFrame>
        <p:nvGraphicFramePr>
          <p:cNvPr id="7" name="Chart 6">
            <a:extLst>
              <a:ext uri="{FF2B5EF4-FFF2-40B4-BE49-F238E27FC236}">
                <a16:creationId xmlns:a16="http://schemas.microsoft.com/office/drawing/2014/main" id="{CE9229F6-EB88-4A0D-8836-9CEFACCDA1E0}"/>
              </a:ext>
            </a:extLst>
          </p:cNvPr>
          <p:cNvGraphicFramePr/>
          <p:nvPr>
            <p:extLst/>
          </p:nvPr>
        </p:nvGraphicFramePr>
        <p:xfrm>
          <a:off x="956930" y="782135"/>
          <a:ext cx="10545261" cy="578811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8461D09-769C-E71C-D540-5CA0B6DD77FC}"/>
              </a:ext>
            </a:extLst>
          </p:cNvPr>
          <p:cNvSpPr/>
          <p:nvPr/>
        </p:nvSpPr>
        <p:spPr>
          <a:xfrm>
            <a:off x="-6141" y="6527800"/>
            <a:ext cx="12191999" cy="330200"/>
          </a:xfrm>
          <a:prstGeom prst="rect">
            <a:avLst/>
          </a:prstGeom>
          <a:solidFill>
            <a:schemeClr val="bg1">
              <a:lumMod val="95000"/>
            </a:schemeClr>
          </a:solidFill>
          <a:ln>
            <a:solidFill>
              <a:srgbClr val="006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85E6114-7CE9-1DD3-4BA4-6065F7971C30}"/>
              </a:ext>
            </a:extLst>
          </p:cNvPr>
          <p:cNvSpPr txBox="1"/>
          <p:nvPr/>
        </p:nvSpPr>
        <p:spPr>
          <a:xfrm>
            <a:off x="-1" y="6548474"/>
            <a:ext cx="10631278" cy="307777"/>
          </a:xfrm>
          <a:prstGeom prst="rect">
            <a:avLst/>
          </a:prstGeom>
          <a:noFill/>
        </p:spPr>
        <p:txBody>
          <a:bodyPr wrap="square" rtlCol="0">
            <a:spAutoFit/>
          </a:bodyPr>
          <a:lstStyle/>
          <a:p>
            <a:r>
              <a:rPr lang="en-US" sz="1400" b="1" dirty="0">
                <a:solidFill>
                  <a:srgbClr val="006857"/>
                </a:solidFill>
                <a:latin typeface="Garamond" panose="02020404030301010803" pitchFamily="18" charset="0"/>
              </a:rPr>
              <a:t>Source: National Survey on Drug Use and Health- Substate Estimates</a:t>
            </a:r>
          </a:p>
        </p:txBody>
      </p:sp>
    </p:spTree>
    <p:extLst>
      <p:ext uri="{BB962C8B-B14F-4D97-AF65-F5344CB8AC3E}">
        <p14:creationId xmlns:p14="http://schemas.microsoft.com/office/powerpoint/2010/main" val="96462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71F0A5-0937-42F4-8A88-996B545FEF0C}"/>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
        <p:nvSpPr>
          <p:cNvPr id="3" name="TextBox 2">
            <a:extLst>
              <a:ext uri="{FF2B5EF4-FFF2-40B4-BE49-F238E27FC236}">
                <a16:creationId xmlns:a16="http://schemas.microsoft.com/office/drawing/2014/main" id="{1A5CDA06-9602-AE73-C22E-A0F00EEEA092}"/>
              </a:ext>
            </a:extLst>
          </p:cNvPr>
          <p:cNvSpPr txBox="1"/>
          <p:nvPr/>
        </p:nvSpPr>
        <p:spPr>
          <a:xfrm>
            <a:off x="258913" y="250030"/>
            <a:ext cx="11033888" cy="707886"/>
          </a:xfrm>
          <a:prstGeom prst="rect">
            <a:avLst/>
          </a:prstGeom>
          <a:noFill/>
        </p:spPr>
        <p:txBody>
          <a:bodyPr wrap="square" rtlCol="0">
            <a:spAutoFit/>
          </a:bodyPr>
          <a:lstStyle/>
          <a:p>
            <a:r>
              <a:rPr lang="en-US" sz="2000">
                <a:latin typeface="Garamond" panose="02020404030301010803" pitchFamily="18" charset="0"/>
              </a:rPr>
              <a:t>In 2021, the </a:t>
            </a:r>
            <a:r>
              <a:rPr lang="en-US" sz="2000" b="1">
                <a:latin typeface="Garamond" panose="02020404030301010803" pitchFamily="18" charset="0"/>
              </a:rPr>
              <a:t>Substance Use and Risk Behaviors Assessment </a:t>
            </a:r>
            <a:r>
              <a:rPr lang="en-US" sz="2000">
                <a:latin typeface="Garamond" panose="02020404030301010803" pitchFamily="18" charset="0"/>
              </a:rPr>
              <a:t>was administered to Tolland students in grades 8-12, </a:t>
            </a:r>
            <a:r>
              <a:rPr lang="en-US" sz="2000" b="1">
                <a:latin typeface="Garamond" panose="02020404030301010803" pitchFamily="18" charset="0"/>
              </a:rPr>
              <a:t>822 </a:t>
            </a:r>
            <a:r>
              <a:rPr lang="en-US" sz="2000">
                <a:latin typeface="Garamond" panose="02020404030301010803" pitchFamily="18" charset="0"/>
              </a:rPr>
              <a:t>students responded.</a:t>
            </a:r>
          </a:p>
        </p:txBody>
      </p:sp>
      <p:graphicFrame>
        <p:nvGraphicFramePr>
          <p:cNvPr id="6" name="Chart 5">
            <a:extLst>
              <a:ext uri="{FF2B5EF4-FFF2-40B4-BE49-F238E27FC236}">
                <a16:creationId xmlns:a16="http://schemas.microsoft.com/office/drawing/2014/main" id="{F8DDB6F6-249C-BD8D-9301-18432E483ECE}"/>
              </a:ext>
            </a:extLst>
          </p:cNvPr>
          <p:cNvGraphicFramePr/>
          <p:nvPr>
            <p:extLst/>
          </p:nvPr>
        </p:nvGraphicFramePr>
        <p:xfrm>
          <a:off x="258913" y="1713243"/>
          <a:ext cx="3688871" cy="3705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89D223FC-A65A-62C3-7E24-33FBEA870F93}"/>
              </a:ext>
            </a:extLst>
          </p:cNvPr>
          <p:cNvGraphicFramePr/>
          <p:nvPr>
            <p:extLst/>
          </p:nvPr>
        </p:nvGraphicFramePr>
        <p:xfrm>
          <a:off x="5088835" y="825355"/>
          <a:ext cx="6528555" cy="32132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2E28E501-C382-7EBE-77B1-A54AE802B229}"/>
              </a:ext>
            </a:extLst>
          </p:cNvPr>
          <p:cNvGraphicFramePr/>
          <p:nvPr>
            <p:extLst/>
          </p:nvPr>
        </p:nvGraphicFramePr>
        <p:xfrm>
          <a:off x="5285961" y="4049851"/>
          <a:ext cx="5916514" cy="23759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786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06E9055-A084-514B-6D24-20EFA95F9AEF}"/>
              </a:ext>
            </a:extLst>
          </p:cNvPr>
          <p:cNvGraphicFramePr/>
          <p:nvPr>
            <p:extLst/>
          </p:nvPr>
        </p:nvGraphicFramePr>
        <p:xfrm>
          <a:off x="634081" y="864704"/>
          <a:ext cx="10923836" cy="53285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BA76A8D-E8FC-9FA7-D5F3-8D58324322BE}"/>
              </a:ext>
            </a:extLst>
          </p:cNvPr>
          <p:cNvSpPr txBox="1"/>
          <p:nvPr/>
        </p:nvSpPr>
        <p:spPr>
          <a:xfrm>
            <a:off x="167512" y="6128493"/>
            <a:ext cx="5421941" cy="385105"/>
          </a:xfrm>
          <a:prstGeom prst="rect">
            <a:avLst/>
          </a:prstGeom>
          <a:noFill/>
        </p:spPr>
        <p:txBody>
          <a:bodyPr wrap="square" rtlCol="0">
            <a:spAutoFit/>
          </a:bodyPr>
          <a:lstStyle/>
          <a:p>
            <a:pPr>
              <a:lnSpc>
                <a:spcPct val="150000"/>
              </a:lnSpc>
            </a:pPr>
            <a:r>
              <a:rPr lang="en-US" sz="1400">
                <a:latin typeface="Garamond" panose="02020404030301010803" pitchFamily="18" charset="0"/>
              </a:rPr>
              <a:t>*Figure reflects heroin with a  needle. Heroin without a needle = 0.9%</a:t>
            </a:r>
          </a:p>
        </p:txBody>
      </p:sp>
      <p:sp>
        <p:nvSpPr>
          <p:cNvPr id="2" name="TextBox 1">
            <a:extLst>
              <a:ext uri="{FF2B5EF4-FFF2-40B4-BE49-F238E27FC236}">
                <a16:creationId xmlns:a16="http://schemas.microsoft.com/office/drawing/2014/main" id="{20F06B7F-794A-256C-1AD7-B605DA0E2C61}"/>
              </a:ext>
            </a:extLst>
          </p:cNvPr>
          <p:cNvSpPr txBox="1"/>
          <p:nvPr/>
        </p:nvSpPr>
        <p:spPr>
          <a:xfrm>
            <a:off x="1409699" y="189811"/>
            <a:ext cx="9372600" cy="954107"/>
          </a:xfrm>
          <a:prstGeom prst="rect">
            <a:avLst/>
          </a:prstGeom>
          <a:noFill/>
        </p:spPr>
        <p:txBody>
          <a:bodyPr wrap="square" rtlCol="0">
            <a:spAutoFit/>
          </a:bodyPr>
          <a:lstStyle/>
          <a:p>
            <a:pPr algn="ctr"/>
            <a:r>
              <a:rPr lang="en-US" sz="3200" b="1">
                <a:latin typeface="Garamond" panose="02020404030301010803" pitchFamily="18" charset="0"/>
              </a:rPr>
              <a:t>Lifetime Substance Use and Gambling</a:t>
            </a:r>
          </a:p>
          <a:p>
            <a:pPr algn="ctr"/>
            <a:r>
              <a:rPr lang="en-US" sz="2400">
                <a:latin typeface="Garamond" panose="02020404030301010803" pitchFamily="18" charset="0"/>
              </a:rPr>
              <a:t>(Grades 8-12)</a:t>
            </a:r>
          </a:p>
        </p:txBody>
      </p:sp>
      <p:sp>
        <p:nvSpPr>
          <p:cNvPr id="6" name="TextBox 5">
            <a:extLst>
              <a:ext uri="{FF2B5EF4-FFF2-40B4-BE49-F238E27FC236}">
                <a16:creationId xmlns:a16="http://schemas.microsoft.com/office/drawing/2014/main" id="{D132517B-17A8-4F72-14AB-862CA4C8C154}"/>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51929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1B6B15-5185-46EF-853A-2CBED83D8EDF}"/>
              </a:ext>
            </a:extLst>
          </p:cNvPr>
          <p:cNvSpPr txBox="1"/>
          <p:nvPr/>
        </p:nvSpPr>
        <p:spPr>
          <a:xfrm>
            <a:off x="1928294" y="167753"/>
            <a:ext cx="8335409" cy="954107"/>
          </a:xfrm>
          <a:prstGeom prst="rect">
            <a:avLst/>
          </a:prstGeom>
          <a:noFill/>
        </p:spPr>
        <p:txBody>
          <a:bodyPr wrap="square" rtlCol="0">
            <a:spAutoFit/>
          </a:bodyPr>
          <a:lstStyle/>
          <a:p>
            <a:pPr algn="ctr"/>
            <a:r>
              <a:rPr lang="en-US" sz="3200" b="1">
                <a:latin typeface="Garamond" panose="02020404030301010803" pitchFamily="18" charset="0"/>
              </a:rPr>
              <a:t>Past Month Use of Substances and Gambling </a:t>
            </a:r>
            <a:r>
              <a:rPr lang="en-US" sz="2400">
                <a:latin typeface="Garamond" panose="02020404030301010803" pitchFamily="18" charset="0"/>
              </a:rPr>
              <a:t>(Grades 8-12)</a:t>
            </a:r>
            <a:endParaRPr lang="en-US" sz="3200">
              <a:latin typeface="Garamond" panose="02020404030301010803" pitchFamily="18" charset="0"/>
            </a:endParaRPr>
          </a:p>
        </p:txBody>
      </p:sp>
      <p:graphicFrame>
        <p:nvGraphicFramePr>
          <p:cNvPr id="6" name="Chart 5">
            <a:extLst>
              <a:ext uri="{FF2B5EF4-FFF2-40B4-BE49-F238E27FC236}">
                <a16:creationId xmlns:a16="http://schemas.microsoft.com/office/drawing/2014/main" id="{20A9B472-2661-447B-82B5-FB7373230ACF}"/>
              </a:ext>
            </a:extLst>
          </p:cNvPr>
          <p:cNvGraphicFramePr/>
          <p:nvPr>
            <p:extLst/>
          </p:nvPr>
        </p:nvGraphicFramePr>
        <p:xfrm>
          <a:off x="634081" y="840619"/>
          <a:ext cx="10923836"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980A175-1B72-BA9C-8A31-6BCCFAEC5610}"/>
              </a:ext>
            </a:extLst>
          </p:cNvPr>
          <p:cNvSpPr txBox="1"/>
          <p:nvPr/>
        </p:nvSpPr>
        <p:spPr>
          <a:xfrm>
            <a:off x="167512" y="6128493"/>
            <a:ext cx="5421941" cy="385105"/>
          </a:xfrm>
          <a:prstGeom prst="rect">
            <a:avLst/>
          </a:prstGeom>
          <a:noFill/>
        </p:spPr>
        <p:txBody>
          <a:bodyPr wrap="square" rtlCol="0">
            <a:spAutoFit/>
          </a:bodyPr>
          <a:lstStyle/>
          <a:p>
            <a:pPr>
              <a:lnSpc>
                <a:spcPct val="150000"/>
              </a:lnSpc>
            </a:pPr>
            <a:r>
              <a:rPr lang="en-US" sz="1400">
                <a:latin typeface="Garamond" panose="02020404030301010803" pitchFamily="18" charset="0"/>
              </a:rPr>
              <a:t>*Figure reflects heroin with a  needle. Heroin without a needle = 0.5%</a:t>
            </a:r>
          </a:p>
        </p:txBody>
      </p:sp>
      <p:sp>
        <p:nvSpPr>
          <p:cNvPr id="9" name="TextBox 8">
            <a:extLst>
              <a:ext uri="{FF2B5EF4-FFF2-40B4-BE49-F238E27FC236}">
                <a16:creationId xmlns:a16="http://schemas.microsoft.com/office/drawing/2014/main" id="{7298E267-6716-E8B6-0328-49136D696135}"/>
              </a:ext>
            </a:extLst>
          </p:cNvPr>
          <p:cNvSpPr txBox="1"/>
          <p:nvPr/>
        </p:nvSpPr>
        <p:spPr>
          <a:xfrm>
            <a:off x="167512" y="5824828"/>
            <a:ext cx="5421941" cy="385105"/>
          </a:xfrm>
          <a:prstGeom prst="rect">
            <a:avLst/>
          </a:prstGeom>
          <a:noFill/>
        </p:spPr>
        <p:txBody>
          <a:bodyPr wrap="square" rtlCol="0">
            <a:spAutoFit/>
          </a:bodyPr>
          <a:lstStyle/>
          <a:p>
            <a:pPr>
              <a:lnSpc>
                <a:spcPct val="150000"/>
              </a:lnSpc>
            </a:pPr>
            <a:r>
              <a:rPr lang="en-US" sz="1400">
                <a:latin typeface="Garamond" panose="02020404030301010803" pitchFamily="18" charset="0"/>
              </a:rPr>
              <a:t>Note: SUBRA did not directly ask 30 day use of alcohol or vape</a:t>
            </a:r>
          </a:p>
        </p:txBody>
      </p:sp>
      <p:sp>
        <p:nvSpPr>
          <p:cNvPr id="3" name="TextBox 2">
            <a:extLst>
              <a:ext uri="{FF2B5EF4-FFF2-40B4-BE49-F238E27FC236}">
                <a16:creationId xmlns:a16="http://schemas.microsoft.com/office/drawing/2014/main" id="{3B6AFEB8-6F63-7203-3194-0888B831B251}"/>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396349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A7637A-70BC-D94A-2B79-A6ABFB5A1AAE}"/>
              </a:ext>
            </a:extLst>
          </p:cNvPr>
          <p:cNvSpPr txBox="1"/>
          <p:nvPr/>
        </p:nvSpPr>
        <p:spPr>
          <a:xfrm>
            <a:off x="1698037" y="181057"/>
            <a:ext cx="8795923" cy="954107"/>
          </a:xfrm>
          <a:prstGeom prst="rect">
            <a:avLst/>
          </a:prstGeom>
          <a:noFill/>
        </p:spPr>
        <p:txBody>
          <a:bodyPr wrap="square" rtlCol="0">
            <a:spAutoFit/>
          </a:bodyPr>
          <a:lstStyle/>
          <a:p>
            <a:pPr algn="ctr"/>
            <a:r>
              <a:rPr lang="en-US" sz="3200" b="1">
                <a:latin typeface="Garamond" panose="02020404030301010803" pitchFamily="18" charset="0"/>
              </a:rPr>
              <a:t>Other Substance Use: Lifetime and Past Month </a:t>
            </a:r>
            <a:r>
              <a:rPr lang="en-US" sz="2400">
                <a:latin typeface="Garamond" panose="02020404030301010803" pitchFamily="18" charset="0"/>
              </a:rPr>
              <a:t>(Grades 8-12)</a:t>
            </a:r>
          </a:p>
        </p:txBody>
      </p:sp>
      <p:graphicFrame>
        <p:nvGraphicFramePr>
          <p:cNvPr id="5" name="Chart 4">
            <a:extLst>
              <a:ext uri="{FF2B5EF4-FFF2-40B4-BE49-F238E27FC236}">
                <a16:creationId xmlns:a16="http://schemas.microsoft.com/office/drawing/2014/main" id="{2E1E2FA6-2948-4600-4EAF-A8CECBDC344C}"/>
              </a:ext>
            </a:extLst>
          </p:cNvPr>
          <p:cNvGraphicFramePr/>
          <p:nvPr>
            <p:extLst/>
          </p:nvPr>
        </p:nvGraphicFramePr>
        <p:xfrm>
          <a:off x="131793" y="1023731"/>
          <a:ext cx="11928409" cy="520810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4C21319-1134-45B7-284B-68F6953ED1B8}"/>
              </a:ext>
            </a:extLst>
          </p:cNvPr>
          <p:cNvSpPr txBox="1"/>
          <p:nvPr/>
        </p:nvSpPr>
        <p:spPr>
          <a:xfrm>
            <a:off x="131794" y="6149544"/>
            <a:ext cx="11928410" cy="307777"/>
          </a:xfrm>
          <a:prstGeom prst="rect">
            <a:avLst/>
          </a:prstGeom>
          <a:noFill/>
        </p:spPr>
        <p:txBody>
          <a:bodyPr wrap="square" rtlCol="0">
            <a:spAutoFit/>
          </a:bodyPr>
          <a:lstStyle/>
          <a:p>
            <a:r>
              <a:rPr lang="en-US" sz="1400">
                <a:latin typeface="Garamond" panose="02020404030301010803" pitchFamily="18" charset="0"/>
              </a:rPr>
              <a:t>*Note: students were asked if they had taken various prescription drugs “without a doctor telling them to take them” so medical use should not be represented here.</a:t>
            </a:r>
          </a:p>
        </p:txBody>
      </p:sp>
      <p:sp>
        <p:nvSpPr>
          <p:cNvPr id="3" name="TextBox 2">
            <a:extLst>
              <a:ext uri="{FF2B5EF4-FFF2-40B4-BE49-F238E27FC236}">
                <a16:creationId xmlns:a16="http://schemas.microsoft.com/office/drawing/2014/main" id="{78CB359D-883B-C2E6-7A36-B21A9B1F243D}"/>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322501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130D5A-1E15-16E1-C8DC-AF4C71DE9805}"/>
              </a:ext>
            </a:extLst>
          </p:cNvPr>
          <p:cNvSpPr txBox="1"/>
          <p:nvPr/>
        </p:nvSpPr>
        <p:spPr>
          <a:xfrm>
            <a:off x="3715682" y="210967"/>
            <a:ext cx="4760636" cy="584775"/>
          </a:xfrm>
          <a:prstGeom prst="rect">
            <a:avLst/>
          </a:prstGeom>
          <a:noFill/>
        </p:spPr>
        <p:txBody>
          <a:bodyPr wrap="square" rtlCol="0">
            <a:spAutoFit/>
          </a:bodyPr>
          <a:lstStyle/>
          <a:p>
            <a:r>
              <a:rPr lang="en-US" sz="3200" b="1">
                <a:latin typeface="Garamond" panose="02020404030301010803" pitchFamily="18" charset="0"/>
              </a:rPr>
              <a:t>Alcohol Use (Grades 8-12)</a:t>
            </a:r>
            <a:endParaRPr lang="en-US" sz="3200">
              <a:latin typeface="Garamond" panose="02020404030301010803" pitchFamily="18" charset="0"/>
            </a:endParaRPr>
          </a:p>
        </p:txBody>
      </p:sp>
      <p:sp>
        <p:nvSpPr>
          <p:cNvPr id="3" name="TextBox 2">
            <a:extLst>
              <a:ext uri="{FF2B5EF4-FFF2-40B4-BE49-F238E27FC236}">
                <a16:creationId xmlns:a16="http://schemas.microsoft.com/office/drawing/2014/main" id="{3D95E77A-12AB-0566-3F4B-4F36C94ED687}"/>
              </a:ext>
            </a:extLst>
          </p:cNvPr>
          <p:cNvSpPr txBox="1"/>
          <p:nvPr/>
        </p:nvSpPr>
        <p:spPr>
          <a:xfrm>
            <a:off x="561195" y="636718"/>
            <a:ext cx="11270974" cy="646331"/>
          </a:xfrm>
          <a:prstGeom prst="rect">
            <a:avLst/>
          </a:prstGeom>
          <a:noFill/>
        </p:spPr>
        <p:txBody>
          <a:bodyPr wrap="square" rtlCol="0">
            <a:spAutoFit/>
          </a:bodyPr>
          <a:lstStyle/>
          <a:p>
            <a:pPr algn="ctr"/>
            <a:r>
              <a:rPr lang="en-US" b="1">
                <a:latin typeface="Garamond" panose="02020404030301010803" pitchFamily="18" charset="0"/>
              </a:rPr>
              <a:t>22.6%</a:t>
            </a:r>
            <a:r>
              <a:rPr lang="en-US">
                <a:latin typeface="Garamond" panose="02020404030301010803" pitchFamily="18" charset="0"/>
              </a:rPr>
              <a:t> of youth reported ever using alcohol. </a:t>
            </a:r>
          </a:p>
          <a:p>
            <a:pPr algn="ctr"/>
            <a:r>
              <a:rPr lang="en-US">
                <a:latin typeface="Garamond" panose="02020404030301010803" pitchFamily="18" charset="0"/>
              </a:rPr>
              <a:t>The chart below shows on how many occasions, </a:t>
            </a:r>
            <a:r>
              <a:rPr lang="en-US" b="1">
                <a:latin typeface="Garamond" panose="02020404030301010803" pitchFamily="18" charset="0"/>
              </a:rPr>
              <a:t>among those who had used.</a:t>
            </a:r>
          </a:p>
        </p:txBody>
      </p:sp>
      <p:graphicFrame>
        <p:nvGraphicFramePr>
          <p:cNvPr id="4" name="Chart 3">
            <a:extLst>
              <a:ext uri="{FF2B5EF4-FFF2-40B4-BE49-F238E27FC236}">
                <a16:creationId xmlns:a16="http://schemas.microsoft.com/office/drawing/2014/main" id="{DB779417-C559-734A-77A8-3E652BA8C3AD}"/>
              </a:ext>
            </a:extLst>
          </p:cNvPr>
          <p:cNvGraphicFramePr/>
          <p:nvPr>
            <p:extLst/>
          </p:nvPr>
        </p:nvGraphicFramePr>
        <p:xfrm>
          <a:off x="734764" y="1459548"/>
          <a:ext cx="10923836" cy="50682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518C83A-E60D-2D38-A305-0E59AF5A3610}"/>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156118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130D5A-1E15-16E1-C8DC-AF4C71DE9805}"/>
              </a:ext>
            </a:extLst>
          </p:cNvPr>
          <p:cNvSpPr txBox="1"/>
          <p:nvPr/>
        </p:nvSpPr>
        <p:spPr>
          <a:xfrm>
            <a:off x="1401051" y="277142"/>
            <a:ext cx="9591261" cy="584775"/>
          </a:xfrm>
          <a:prstGeom prst="rect">
            <a:avLst/>
          </a:prstGeom>
          <a:noFill/>
        </p:spPr>
        <p:txBody>
          <a:bodyPr wrap="square" rtlCol="0">
            <a:spAutoFit/>
          </a:bodyPr>
          <a:lstStyle/>
          <a:p>
            <a:pPr algn="ctr"/>
            <a:r>
              <a:rPr lang="en-US" sz="3200" b="1">
                <a:latin typeface="Garamond" panose="02020404030301010803" pitchFamily="18" charset="0"/>
              </a:rPr>
              <a:t>Alcohol Use: Occasions of being drunk or intoxicated</a:t>
            </a:r>
            <a:endParaRPr lang="en-US" sz="3200">
              <a:latin typeface="Garamond" panose="02020404030301010803" pitchFamily="18" charset="0"/>
            </a:endParaRPr>
          </a:p>
        </p:txBody>
      </p:sp>
      <p:sp>
        <p:nvSpPr>
          <p:cNvPr id="3" name="TextBox 2">
            <a:extLst>
              <a:ext uri="{FF2B5EF4-FFF2-40B4-BE49-F238E27FC236}">
                <a16:creationId xmlns:a16="http://schemas.microsoft.com/office/drawing/2014/main" id="{3D95E77A-12AB-0566-3F4B-4F36C94ED687}"/>
              </a:ext>
            </a:extLst>
          </p:cNvPr>
          <p:cNvSpPr txBox="1"/>
          <p:nvPr/>
        </p:nvSpPr>
        <p:spPr>
          <a:xfrm>
            <a:off x="561195" y="773427"/>
            <a:ext cx="11270974" cy="646331"/>
          </a:xfrm>
          <a:prstGeom prst="rect">
            <a:avLst/>
          </a:prstGeom>
          <a:noFill/>
        </p:spPr>
        <p:txBody>
          <a:bodyPr wrap="square" rtlCol="0">
            <a:spAutoFit/>
          </a:bodyPr>
          <a:lstStyle/>
          <a:p>
            <a:pPr algn="ctr"/>
            <a:r>
              <a:rPr lang="en-US" b="1">
                <a:latin typeface="Garamond" panose="02020404030301010803" pitchFamily="18" charset="0"/>
              </a:rPr>
              <a:t>22.6%</a:t>
            </a:r>
            <a:r>
              <a:rPr lang="en-US">
                <a:latin typeface="Garamond" panose="02020404030301010803" pitchFamily="18" charset="0"/>
              </a:rPr>
              <a:t> of youth reported ever using alcohol. </a:t>
            </a:r>
          </a:p>
          <a:p>
            <a:pPr algn="ctr"/>
            <a:r>
              <a:rPr lang="en-US">
                <a:latin typeface="Garamond" panose="02020404030301010803" pitchFamily="18" charset="0"/>
              </a:rPr>
              <a:t>The chart below shows on how many occasions, </a:t>
            </a:r>
            <a:r>
              <a:rPr lang="en-US" b="1">
                <a:latin typeface="Garamond" panose="02020404030301010803" pitchFamily="18" charset="0"/>
              </a:rPr>
              <a:t>among those who had used</a:t>
            </a:r>
            <a:r>
              <a:rPr lang="en-US">
                <a:latin typeface="Garamond" panose="02020404030301010803" pitchFamily="18" charset="0"/>
              </a:rPr>
              <a:t>, they reported being drunk or intoxicated.</a:t>
            </a:r>
          </a:p>
        </p:txBody>
      </p:sp>
      <p:graphicFrame>
        <p:nvGraphicFramePr>
          <p:cNvPr id="4" name="Chart 3">
            <a:extLst>
              <a:ext uri="{FF2B5EF4-FFF2-40B4-BE49-F238E27FC236}">
                <a16:creationId xmlns:a16="http://schemas.microsoft.com/office/drawing/2014/main" id="{DB779417-C559-734A-77A8-3E652BA8C3AD}"/>
              </a:ext>
            </a:extLst>
          </p:cNvPr>
          <p:cNvGraphicFramePr/>
          <p:nvPr>
            <p:extLst/>
          </p:nvPr>
        </p:nvGraphicFramePr>
        <p:xfrm>
          <a:off x="634082" y="1512607"/>
          <a:ext cx="10923836" cy="50682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0EBA5E8-1D2E-FF78-FC71-9C53070F2951}"/>
              </a:ext>
            </a:extLst>
          </p:cNvPr>
          <p:cNvSpPr txBox="1"/>
          <p:nvPr/>
        </p:nvSpPr>
        <p:spPr>
          <a:xfrm>
            <a:off x="0" y="6550223"/>
            <a:ext cx="12176233" cy="307777"/>
          </a:xfrm>
          <a:prstGeom prst="rect">
            <a:avLst/>
          </a:prstGeom>
          <a:solidFill>
            <a:schemeClr val="bg1">
              <a:lumMod val="95000"/>
            </a:schemeClr>
          </a:solidFill>
          <a:ln>
            <a:solidFill>
              <a:srgbClr val="006857"/>
            </a:solidFill>
          </a:ln>
        </p:spPr>
        <p:txBody>
          <a:bodyPr wrap="square" rtlCol="0">
            <a:spAutoFit/>
          </a:bodyPr>
          <a:lstStyle/>
          <a:p>
            <a:r>
              <a:rPr lang="en-US" sz="1400" b="1" dirty="0">
                <a:solidFill>
                  <a:srgbClr val="006857"/>
                </a:solidFill>
                <a:latin typeface="Garamond" panose="02020404030301010803" pitchFamily="18" charset="0"/>
              </a:rPr>
              <a:t>Source: 2021 Substance Use and Risk Behaviors Assessment</a:t>
            </a:r>
          </a:p>
        </p:txBody>
      </p:sp>
    </p:spTree>
    <p:extLst>
      <p:ext uri="{BB962C8B-B14F-4D97-AF65-F5344CB8AC3E}">
        <p14:creationId xmlns:p14="http://schemas.microsoft.com/office/powerpoint/2010/main" val="178095616"/>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8</TotalTime>
  <Words>2206</Words>
  <Application>Microsoft Office PowerPoint</Application>
  <PresentationFormat>Widescreen</PresentationFormat>
  <Paragraphs>267</Paragraphs>
  <Slides>38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Garamond</vt:lpstr>
      <vt:lpstr>Office Theme</vt:lpstr>
      <vt:lpstr> Tolland Substance Use and Mental Health Data </vt:lpstr>
      <vt:lpstr>PowerPoint Presentation</vt:lpstr>
      <vt:lpstr>Youth Substance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Youth Emotional Health Indicators</vt:lpstr>
      <vt:lpstr>Past Year Anxiety- Comparison Community, DRG C</vt:lpstr>
      <vt:lpstr>PowerPoint Presentation</vt:lpstr>
      <vt:lpstr>PowerPoint Presentation</vt:lpstr>
      <vt:lpstr>PowerPoint Presentation</vt:lpstr>
      <vt:lpstr>PowerPoint Presentation</vt:lpstr>
      <vt:lpstr>Arrest and Crash Data  (All Ages)</vt:lpstr>
      <vt:lpstr>PowerPoint Presentation</vt:lpstr>
      <vt:lpstr>PowerPoint Presentation</vt:lpstr>
      <vt:lpstr>Unintentional Overdose Data</vt:lpstr>
      <vt:lpstr>PowerPoint Presentation</vt:lpstr>
      <vt:lpstr>PowerPoint Presentation</vt:lpstr>
      <vt:lpstr>PowerPoint Presentation</vt:lpstr>
      <vt:lpstr>Adult Substance Use Data</vt:lpstr>
      <vt:lpstr>PowerPoint Presentation</vt:lpstr>
      <vt:lpstr>PowerPoint Presentation</vt:lpstr>
      <vt:lpstr>PowerPoint Presentation</vt:lpstr>
      <vt:lpstr>PowerPoint Presentation</vt:lpstr>
      <vt:lpstr>PowerPoint Presentation</vt:lpstr>
      <vt:lpstr>Adult Mental Health Data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Tolland Substance Use and Mental Health Data </dc:title>
  <dc:creator>Caitlin Mather</dc:creator>
  <cp:lastModifiedBy>Caitlin Mather</cp:lastModifiedBy>
  <cp:revision>1</cp:revision>
  <dcterms:created xsi:type="dcterms:W3CDTF">2023-04-17T17:05:01Z</dcterms:created>
  <dcterms:modified xsi:type="dcterms:W3CDTF">2023-04-17T17:13:46Z</dcterms:modified>
</cp:coreProperties>
</file>